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25"/>
  </p:notesMasterIdLst>
  <p:handoutMasterIdLst>
    <p:handoutMasterId r:id="rId26"/>
  </p:handoutMasterIdLst>
  <p:sldIdLst>
    <p:sldId id="523" r:id="rId5"/>
    <p:sldId id="320" r:id="rId6"/>
    <p:sldId id="532" r:id="rId7"/>
    <p:sldId id="568" r:id="rId8"/>
    <p:sldId id="536" r:id="rId9"/>
    <p:sldId id="548" r:id="rId10"/>
    <p:sldId id="534" r:id="rId11"/>
    <p:sldId id="533" r:id="rId12"/>
    <p:sldId id="541" r:id="rId13"/>
    <p:sldId id="539" r:id="rId14"/>
    <p:sldId id="540" r:id="rId15"/>
    <p:sldId id="566" r:id="rId16"/>
    <p:sldId id="567" r:id="rId17"/>
    <p:sldId id="556" r:id="rId18"/>
    <p:sldId id="557" r:id="rId19"/>
    <p:sldId id="558" r:id="rId20"/>
    <p:sldId id="559" r:id="rId21"/>
    <p:sldId id="561" r:id="rId22"/>
    <p:sldId id="570" r:id="rId23"/>
    <p:sldId id="563" r:id="rId24"/>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56" autoAdjust="0"/>
    <p:restoredTop sz="95840" autoAdjust="0"/>
  </p:normalViewPr>
  <p:slideViewPr>
    <p:cSldViewPr snapToGrid="0" showGuides="1">
      <p:cViewPr varScale="1">
        <p:scale>
          <a:sx n="107" d="100"/>
          <a:sy n="107" d="100"/>
        </p:scale>
        <p:origin x="1072" y="176"/>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5/18/22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5/18/22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kern="1200" dirty="0">
                <a:solidFill>
                  <a:schemeClr val="tx1"/>
                </a:solidFill>
                <a:effectLst/>
                <a:latin typeface="+mn-lt"/>
                <a:ea typeface="+mn-ea"/>
                <a:cs typeface="+mn-cs"/>
              </a:rPr>
              <a:t>Hello, everyone.  I'm _from.  ___.  In this module I’m going to be talking about continuous integration and how it can be used in the development process for scientific computing.</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dirty="0"/>
          </a:p>
        </p:txBody>
      </p:sp>
    </p:spTree>
    <p:extLst>
      <p:ext uri="{BB962C8B-B14F-4D97-AF65-F5344CB8AC3E}">
        <p14:creationId xmlns:p14="http://schemas.microsoft.com/office/powerpoint/2010/main" val="225512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the definitions and how it is used in a workflow. A process of inserting a check in development cycle. </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3664551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054125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dirty="0"/>
          </a:p>
        </p:txBody>
      </p:sp>
    </p:spTree>
    <p:extLst>
      <p:ext uri="{BB962C8B-B14F-4D97-AF65-F5344CB8AC3E}">
        <p14:creationId xmlns:p14="http://schemas.microsoft.com/office/powerpoint/2010/main" val="2652845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dirty="0"/>
          </a:p>
        </p:txBody>
      </p:sp>
    </p:spTree>
    <p:extLst>
      <p:ext uri="{BB962C8B-B14F-4D97-AF65-F5344CB8AC3E}">
        <p14:creationId xmlns:p14="http://schemas.microsoft.com/office/powerpoint/2010/main" val="1690897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dropping this slide?</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dirty="0"/>
          </a:p>
        </p:txBody>
      </p:sp>
    </p:spTree>
    <p:extLst>
      <p:ext uri="{BB962C8B-B14F-4D97-AF65-F5344CB8AC3E}">
        <p14:creationId xmlns:p14="http://schemas.microsoft.com/office/powerpoint/2010/main" val="2989110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more complicated example. However, the </a:t>
            </a:r>
            <a:r>
              <a:rPr lang="en-US" dirty="0" err="1"/>
              <a:t>Pyomo</a:t>
            </a:r>
            <a:r>
              <a:rPr lang="en-US" dirty="0"/>
              <a:t> team started with a fairly basic setup, and grew from there</a:t>
            </a:r>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dirty="0"/>
          </a:p>
        </p:txBody>
      </p:sp>
    </p:spTree>
    <p:extLst>
      <p:ext uri="{BB962C8B-B14F-4D97-AF65-F5344CB8AC3E}">
        <p14:creationId xmlns:p14="http://schemas.microsoft.com/office/powerpoint/2010/main" val="373142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15013622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
        <p:nvSpPr>
          <p:cNvPr id="4" name="TextBox 3">
            <a:extLst>
              <a:ext uri="{FF2B5EF4-FFF2-40B4-BE49-F238E27FC236}">
                <a16:creationId xmlns:a16="http://schemas.microsoft.com/office/drawing/2014/main" id="{A1AD23C4-58E5-FA43-ABC1-EE503721F400}"/>
              </a:ext>
            </a:extLst>
          </p:cNvPr>
          <p:cNvSpPr txBox="1"/>
          <p:nvPr userDrawn="1"/>
        </p:nvSpPr>
        <p:spPr>
          <a:xfrm>
            <a:off x="8976732" y="6161516"/>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0266650" y="6355434"/>
            <a:ext cx="1475552" cy="399022"/>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9196859" y="6405494"/>
            <a:ext cx="814039" cy="353027"/>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docs.docker.com/ci-cd/best-practices/" TargetMode="External"/><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docs.gitlab.com/ee/ci/introduction/"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Continuous Integration</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p:txBody>
          <a:bodyPr/>
          <a:lstStyle/>
          <a:p>
            <a:r>
              <a:rPr lang="en-US" u="sng" dirty="0">
                <a:solidFill>
                  <a:srgbClr val="000000"/>
                </a:solidFill>
              </a:rPr>
              <a:t>Gregory R. Watson</a:t>
            </a:r>
            <a:r>
              <a:rPr lang="en-US" dirty="0">
                <a:solidFill>
                  <a:srgbClr val="000000"/>
                </a:solidFill>
              </a:rPr>
              <a:t> </a:t>
            </a:r>
            <a:r>
              <a:rPr lang="en-US" sz="2000" dirty="0">
                <a:solidFill>
                  <a:srgbClr val="000000"/>
                </a:solidFill>
              </a:rPr>
              <a:t>(he/him)</a:t>
            </a:r>
            <a:br>
              <a:rPr lang="en-US" sz="2000" dirty="0">
                <a:solidFill>
                  <a:srgbClr val="000000"/>
                </a:solidFill>
              </a:rPr>
            </a:br>
            <a:r>
              <a:rPr lang="en-US" sz="2000" dirty="0"/>
              <a:t>Oak Ridge National Laboratory</a:t>
            </a:r>
            <a:endParaRPr lang="en-US" dirty="0"/>
          </a:p>
          <a:p>
            <a:pPr>
              <a:spcBef>
                <a:spcPts val="2800"/>
              </a:spcBef>
            </a:pPr>
            <a:r>
              <a:rPr lang="en-US" sz="2000" dirty="0"/>
              <a:t>Developing a Testing and Continuous Integration Strategy for your Team tutorial @ ISC 2022</a:t>
            </a:r>
          </a:p>
          <a:p>
            <a:pPr>
              <a:spcBef>
                <a:spcPts val="2800"/>
              </a:spcBef>
            </a:pPr>
            <a:r>
              <a:rPr lang="en-US" sz="2000" dirty="0"/>
              <a:t>Contributors: David E. Bernholdt (ORNL), Mark C. Miller (LLNL), David M. Rogers (ORNL), James M. </a:t>
            </a:r>
            <a:r>
              <a:rPr lang="en-US" sz="2000" dirty="0" err="1"/>
              <a:t>Willenbring</a:t>
            </a:r>
            <a:r>
              <a:rPr lang="en-US" sz="2000" dirty="0"/>
              <a:t> (SNL)</a:t>
            </a:r>
            <a:endParaRPr lang="en-US" sz="1800" dirty="0"/>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CEAA9-2D01-8D4B-8AC4-EED8CF009F5D}"/>
              </a:ext>
            </a:extLst>
          </p:cNvPr>
          <p:cNvSpPr>
            <a:spLocks noGrp="1"/>
          </p:cNvSpPr>
          <p:nvPr>
            <p:ph type="title"/>
          </p:nvPr>
        </p:nvSpPr>
        <p:spPr/>
        <p:txBody>
          <a:bodyPr/>
          <a:lstStyle/>
          <a:p>
            <a:r>
              <a:rPr lang="en-US" dirty="0"/>
              <a:t>Getting started with CI</a:t>
            </a:r>
          </a:p>
        </p:txBody>
      </p:sp>
      <p:sp>
        <p:nvSpPr>
          <p:cNvPr id="3" name="Content Placeholder 2">
            <a:extLst>
              <a:ext uri="{FF2B5EF4-FFF2-40B4-BE49-F238E27FC236}">
                <a16:creationId xmlns:a16="http://schemas.microsoft.com/office/drawing/2014/main" id="{6A14A5A5-411F-964C-A7F2-FE7441F8EF68}"/>
              </a:ext>
            </a:extLst>
          </p:cNvPr>
          <p:cNvSpPr>
            <a:spLocks noGrp="1"/>
          </p:cNvSpPr>
          <p:nvPr>
            <p:ph idx="1"/>
          </p:nvPr>
        </p:nvSpPr>
        <p:spPr>
          <a:xfrm>
            <a:off x="365760" y="1737360"/>
            <a:ext cx="11369809" cy="4399280"/>
          </a:xfrm>
        </p:spPr>
        <p:txBody>
          <a:bodyPr/>
          <a:lstStyle/>
          <a:p>
            <a:r>
              <a:rPr lang="en-US" dirty="0"/>
              <a:t>What </a:t>
            </a:r>
            <a:r>
              <a:rPr lang="en-US" i="1" dirty="0"/>
              <a:t>configuration</a:t>
            </a:r>
            <a:r>
              <a:rPr lang="en-US" dirty="0"/>
              <a:t> is most important?</a:t>
            </a:r>
          </a:p>
          <a:p>
            <a:pPr lvl="1"/>
            <a:r>
              <a:rPr lang="en-US" dirty="0"/>
              <a:t>Examples: gcc, icc, xlc? MPI-2 or MPI-3? Python 2, 3 or 2 &amp; 3?</a:t>
            </a:r>
          </a:p>
          <a:p>
            <a:endParaRPr lang="en-US" dirty="0"/>
          </a:p>
          <a:p>
            <a:r>
              <a:rPr lang="en-US" dirty="0"/>
              <a:t>What </a:t>
            </a:r>
            <a:r>
              <a:rPr lang="en-US" i="1" dirty="0"/>
              <a:t>functionality</a:t>
            </a:r>
            <a:r>
              <a:rPr lang="en-US" dirty="0"/>
              <a:t> is most important?</a:t>
            </a:r>
          </a:p>
          <a:p>
            <a:pPr lvl="1"/>
            <a:r>
              <a:rPr lang="en-US" dirty="0"/>
              <a:t>Examples: vanilla numerical kernels? OpenMP kernels? GPU kernels? All of these?</a:t>
            </a:r>
          </a:p>
          <a:p>
            <a:endParaRPr lang="en-US" dirty="0"/>
          </a:p>
          <a:p>
            <a:r>
              <a:rPr lang="en-US" dirty="0"/>
              <a:t>Good candidates…</a:t>
            </a:r>
          </a:p>
          <a:p>
            <a:pPr lvl="1"/>
            <a:r>
              <a:rPr lang="en-US" dirty="0"/>
              <a:t>A “hello world” example for your project</a:t>
            </a:r>
          </a:p>
          <a:p>
            <a:pPr lvl="1"/>
            <a:r>
              <a:rPr lang="en-US" dirty="0"/>
              <a:t>At a minimum, even just building the code can be a place to start!</a:t>
            </a:r>
          </a:p>
          <a:p>
            <a:pPr lvl="1"/>
            <a:r>
              <a:rPr lang="en-US" dirty="0"/>
              <a:t>Once you’ve got the basics working, its easy to build up from there</a:t>
            </a:r>
          </a:p>
          <a:p>
            <a:pPr lvl="1"/>
            <a:endParaRPr lang="en-US" dirty="0"/>
          </a:p>
        </p:txBody>
      </p:sp>
    </p:spTree>
    <p:extLst>
      <p:ext uri="{BB962C8B-B14F-4D97-AF65-F5344CB8AC3E}">
        <p14:creationId xmlns:p14="http://schemas.microsoft.com/office/powerpoint/2010/main" val="3703338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C56C657-7816-604D-88C7-878DE1E6B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2392" y="994545"/>
            <a:ext cx="5303180" cy="3128010"/>
          </a:xfrm>
          <a:prstGeom prst="rect">
            <a:avLst/>
          </a:prstGeom>
        </p:spPr>
      </p:pic>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5" name="Text Placeholder 4">
            <a:extLst>
              <a:ext uri="{FF2B5EF4-FFF2-40B4-BE49-F238E27FC236}">
                <a16:creationId xmlns:a16="http://schemas.microsoft.com/office/drawing/2014/main" id="{4AF6108B-CD54-E149-B6CA-A0A3EE1ADD01}"/>
              </a:ext>
            </a:extLst>
          </p:cNvPr>
          <p:cNvSpPr>
            <a:spLocks noGrp="1"/>
          </p:cNvSpPr>
          <p:nvPr>
            <p:ph type="body" idx="1"/>
          </p:nvPr>
        </p:nvSpPr>
        <p:spPr/>
        <p:txBody>
          <a:bodyPr/>
          <a:lstStyle/>
          <a:p>
            <a:pPr algn="ctr"/>
            <a:r>
              <a:rPr lang="en-US" dirty="0"/>
              <a:t>Setting up CI</a:t>
            </a:r>
            <a:br>
              <a:rPr lang="en-US" dirty="0"/>
            </a:br>
            <a:endParaRPr lang="en-US" dirty="0"/>
          </a:p>
        </p:txBody>
      </p:sp>
      <p:graphicFrame>
        <p:nvGraphicFramePr>
          <p:cNvPr id="9" name="Content Placeholder 3">
            <a:extLst>
              <a:ext uri="{FF2B5EF4-FFF2-40B4-BE49-F238E27FC236}">
                <a16:creationId xmlns:a16="http://schemas.microsoft.com/office/drawing/2014/main" id="{75B0EB98-4702-6C4D-A4B7-3126ED4B0148}"/>
              </a:ext>
            </a:extLst>
          </p:cNvPr>
          <p:cNvGraphicFramePr>
            <a:graphicFrameLocks noGrp="1"/>
          </p:cNvGraphicFramePr>
          <p:nvPr>
            <p:ph sz="half" idx="2"/>
            <p:extLst>
              <p:ext uri="{D42A27DB-BD31-4B8C-83A1-F6EECF244321}">
                <p14:modId xmlns:p14="http://schemas.microsoft.com/office/powerpoint/2010/main" val="3575555633"/>
              </p:ext>
            </p:extLst>
          </p:nvPr>
        </p:nvGraphicFramePr>
        <p:xfrm>
          <a:off x="457200" y="2871207"/>
          <a:ext cx="5607806" cy="3001535"/>
        </p:xfrm>
        <a:graphic>
          <a:graphicData uri="http://schemas.openxmlformats.org/drawingml/2006/table">
            <a:tbl>
              <a:tblPr firstRow="1" bandRow="1">
                <a:tableStyleId>{5C22544A-7EE6-4342-B048-85BDC9FD1C3A}</a:tableStyleId>
              </a:tblPr>
              <a:tblGrid>
                <a:gridCol w="1049301">
                  <a:extLst>
                    <a:ext uri="{9D8B030D-6E8A-4147-A177-3AD203B41FA5}">
                      <a16:colId xmlns:a16="http://schemas.microsoft.com/office/drawing/2014/main" val="3111521380"/>
                    </a:ext>
                  </a:extLst>
                </a:gridCol>
                <a:gridCol w="2721166">
                  <a:extLst>
                    <a:ext uri="{9D8B030D-6E8A-4147-A177-3AD203B41FA5}">
                      <a16:colId xmlns:a16="http://schemas.microsoft.com/office/drawing/2014/main" val="3277590920"/>
                    </a:ext>
                  </a:extLst>
                </a:gridCol>
                <a:gridCol w="1837339">
                  <a:extLst>
                    <a:ext uri="{9D8B030D-6E8A-4147-A177-3AD203B41FA5}">
                      <a16:colId xmlns:a16="http://schemas.microsoft.com/office/drawing/2014/main" val="1888266470"/>
                    </a:ext>
                  </a:extLst>
                </a:gridCol>
              </a:tblGrid>
              <a:tr h="317641">
                <a:tc>
                  <a:txBody>
                    <a:bodyPr/>
                    <a:lstStyle/>
                    <a:p>
                      <a:r>
                        <a:rPr lang="en-US" dirty="0"/>
                        <a:t>Service</a:t>
                      </a:r>
                    </a:p>
                  </a:txBody>
                  <a:tcPr/>
                </a:tc>
                <a:tc>
                  <a:txBody>
                    <a:bodyPr/>
                    <a:lstStyle/>
                    <a:p>
                      <a:r>
                        <a:rPr lang="en-US" dirty="0"/>
                        <a:t>Interface</a:t>
                      </a:r>
                    </a:p>
                  </a:txBody>
                  <a:tcPr/>
                </a:tc>
                <a:tc>
                  <a:txBody>
                    <a:bodyPr/>
                    <a:lstStyle/>
                    <a:p>
                      <a:endParaRPr lang="en-US" dirty="0"/>
                    </a:p>
                  </a:txBody>
                  <a:tcPr/>
                </a:tc>
                <a:extLst>
                  <a:ext uri="{0D108BD9-81ED-4DB2-BD59-A6C34878D82A}">
                    <a16:rowId xmlns:a16="http://schemas.microsoft.com/office/drawing/2014/main" val="2524655638"/>
                  </a:ext>
                </a:extLst>
              </a:tr>
              <a:tr h="502932">
                <a:tc>
                  <a:txBody>
                    <a:bodyPr/>
                    <a:lstStyle/>
                    <a:p>
                      <a:r>
                        <a:rPr lang="en-US" sz="1600" dirty="0"/>
                        <a:t>GitHub Actions</a:t>
                      </a:r>
                    </a:p>
                  </a:txBody>
                  <a:tcPr/>
                </a:tc>
                <a:tc>
                  <a:txBody>
                    <a:bodyPr/>
                    <a:lstStyle/>
                    <a:p>
                      <a:r>
                        <a:rPr lang="en-US" sz="1600" dirty="0"/>
                        <a:t>Repo YAML file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t>
                      </a:r>
                      <a:r>
                        <a:rPr lang="en-US" sz="1600" dirty="0" err="1"/>
                        <a:t>github</a:t>
                      </a:r>
                      <a:r>
                        <a:rPr lang="en-US" sz="1600" dirty="0"/>
                        <a:t>/workflows/&lt;</a:t>
                      </a:r>
                      <a:r>
                        <a:rPr lang="en-US" sz="1600" dirty="0" err="1"/>
                        <a:t>test_name</a:t>
                      </a:r>
                      <a:r>
                        <a:rPr lang="en-US" sz="1600" dirty="0"/>
                        <a:t>&gt;.</a:t>
                      </a:r>
                      <a:r>
                        <a:rPr lang="en-US" sz="1600" dirty="0" err="1"/>
                        <a:t>yml</a:t>
                      </a:r>
                      <a:endParaRPr lang="en-US" sz="1600" dirty="0"/>
                    </a:p>
                  </a:txBody>
                  <a:tcPr/>
                </a:tc>
                <a:extLst>
                  <a:ext uri="{0D108BD9-81ED-4DB2-BD59-A6C34878D82A}">
                    <a16:rowId xmlns:a16="http://schemas.microsoft.com/office/drawing/2014/main" val="3327690306"/>
                  </a:ext>
                </a:extLst>
              </a:tr>
              <a:tr h="714693">
                <a:tc>
                  <a:txBody>
                    <a:bodyPr/>
                    <a:lstStyle/>
                    <a:p>
                      <a:r>
                        <a:rPr lang="en-US" dirty="0"/>
                        <a:t>GitLab</a:t>
                      </a:r>
                    </a:p>
                  </a:txBody>
                  <a:tcPr/>
                </a:tc>
                <a:tc>
                  <a:txBody>
                    <a:bodyPr/>
                    <a:lstStyle/>
                    <a:p>
                      <a:r>
                        <a:rPr lang="en-US" sz="1600" dirty="0"/>
                        <a:t>Web page configurator +</a:t>
                      </a:r>
                      <a:br>
                        <a:rPr lang="en-US" sz="1600" dirty="0"/>
                      </a:br>
                      <a:r>
                        <a:rPr lang="en-US" sz="1600" dirty="0"/>
                        <a:t>repo YAML file [&amp; repo scripts]</a:t>
                      </a:r>
                    </a:p>
                  </a:txBody>
                  <a:tcPr/>
                </a:tc>
                <a:tc>
                  <a:txBody>
                    <a:bodyPr/>
                    <a:lstStyle/>
                    <a:p>
                      <a:r>
                        <a:rPr lang="en-US" sz="1600" dirty="0"/>
                        <a:t>/.gitlab-ci.yml in</a:t>
                      </a:r>
                      <a:br>
                        <a:rPr lang="en-US" sz="1600" dirty="0"/>
                      </a:br>
                      <a:r>
                        <a:rPr lang="en-US" sz="1600" dirty="0"/>
                        <a:t>root of repo</a:t>
                      </a:r>
                    </a:p>
                  </a:txBody>
                  <a:tcPr/>
                </a:tc>
                <a:extLst>
                  <a:ext uri="{0D108BD9-81ED-4DB2-BD59-A6C34878D82A}">
                    <a16:rowId xmlns:a16="http://schemas.microsoft.com/office/drawing/2014/main" val="1887673148"/>
                  </a:ext>
                </a:extLst>
              </a:tr>
              <a:tr h="502932">
                <a:tc>
                  <a:txBody>
                    <a:bodyPr/>
                    <a:lstStyle/>
                    <a:p>
                      <a:r>
                        <a:rPr lang="en-US" dirty="0"/>
                        <a:t>Bamboo</a:t>
                      </a:r>
                    </a:p>
                  </a:txBody>
                  <a:tcPr/>
                </a:tc>
                <a:tc>
                  <a:txBody>
                    <a:bodyPr/>
                    <a:lstStyle/>
                    <a:p>
                      <a:r>
                        <a:rPr lang="en-US" sz="1600" dirty="0"/>
                        <a:t>Web page configurator +</a:t>
                      </a:r>
                      <a:br>
                        <a:rPr lang="en-US" sz="1600" dirty="0"/>
                      </a:br>
                      <a:r>
                        <a:rPr lang="en-US" sz="1600" dirty="0"/>
                        <a:t>repo scripts</a:t>
                      </a:r>
                    </a:p>
                  </a:txBody>
                  <a:tcPr/>
                </a:tc>
                <a:tc>
                  <a:txBody>
                    <a:bodyPr/>
                    <a:lstStyle/>
                    <a:p>
                      <a:endParaRPr lang="en-US" sz="1600" dirty="0"/>
                    </a:p>
                  </a:txBody>
                  <a:tcPr/>
                </a:tc>
                <a:extLst>
                  <a:ext uri="{0D108BD9-81ED-4DB2-BD59-A6C34878D82A}">
                    <a16:rowId xmlns:a16="http://schemas.microsoft.com/office/drawing/2014/main" val="3780447012"/>
                  </a:ext>
                </a:extLst>
              </a:tr>
              <a:tr h="654575">
                <a:tc>
                  <a:txBody>
                    <a:bodyPr/>
                    <a:lstStyle/>
                    <a:p>
                      <a:r>
                        <a:rPr lang="en-US" dirty="0"/>
                        <a:t>Travis</a:t>
                      </a:r>
                    </a:p>
                  </a:txBody>
                  <a:tcPr/>
                </a:tc>
                <a:tc>
                  <a:txBody>
                    <a:bodyPr/>
                    <a:lstStyle/>
                    <a:p>
                      <a:r>
                        <a:rPr lang="en-US" sz="1600" dirty="0"/>
                        <a:t>repo YAML file [&amp; repo scripts]</a:t>
                      </a:r>
                    </a:p>
                  </a:txBody>
                  <a:tcPr/>
                </a:tc>
                <a:tc>
                  <a:txBody>
                    <a:bodyPr/>
                    <a:lstStyle/>
                    <a:p>
                      <a:r>
                        <a:rPr lang="en-US" sz="1600" dirty="0"/>
                        <a:t>/.travis.yml in</a:t>
                      </a:r>
                      <a:br>
                        <a:rPr lang="en-US" sz="1600" dirty="0"/>
                      </a:br>
                      <a:r>
                        <a:rPr lang="en-US" sz="1600" dirty="0"/>
                        <a:t>root of repo</a:t>
                      </a:r>
                    </a:p>
                  </a:txBody>
                  <a:tcPr/>
                </a:tc>
                <a:extLst>
                  <a:ext uri="{0D108BD9-81ED-4DB2-BD59-A6C34878D82A}">
                    <a16:rowId xmlns:a16="http://schemas.microsoft.com/office/drawing/2014/main" val="167495025"/>
                  </a:ext>
                </a:extLst>
              </a:tr>
            </a:tbl>
          </a:graphicData>
        </a:graphic>
      </p:graphicFrame>
      <p:cxnSp>
        <p:nvCxnSpPr>
          <p:cNvPr id="12" name="Straight Arrow Connector 11">
            <a:extLst>
              <a:ext uri="{FF2B5EF4-FFF2-40B4-BE49-F238E27FC236}">
                <a16:creationId xmlns:a16="http://schemas.microsoft.com/office/drawing/2014/main" id="{1D9A4B79-E36B-4416-81E6-62D1378C9205}"/>
              </a:ext>
            </a:extLst>
          </p:cNvPr>
          <p:cNvCxnSpPr>
            <a:cxnSpLocks/>
          </p:cNvCxnSpPr>
          <p:nvPr/>
        </p:nvCxnSpPr>
        <p:spPr>
          <a:xfrm flipV="1">
            <a:off x="6065006" y="3010829"/>
            <a:ext cx="714935" cy="528662"/>
          </a:xfrm>
          <a:prstGeom prst="straightConnector1">
            <a:avLst/>
          </a:prstGeom>
          <a:ln w="44450">
            <a:tailEnd type="triangle"/>
          </a:ln>
        </p:spPr>
        <p:style>
          <a:lnRef idx="1">
            <a:schemeClr val="accent2"/>
          </a:lnRef>
          <a:fillRef idx="0">
            <a:schemeClr val="accent2"/>
          </a:fillRef>
          <a:effectRef idx="0">
            <a:schemeClr val="accent2"/>
          </a:effectRef>
          <a:fontRef idx="minor">
            <a:schemeClr val="tx1"/>
          </a:fontRef>
        </p:style>
      </p:cxnSp>
      <p:pic>
        <p:nvPicPr>
          <p:cNvPr id="20" name="Picture 19">
            <a:extLst>
              <a:ext uri="{FF2B5EF4-FFF2-40B4-BE49-F238E27FC236}">
                <a16:creationId xmlns:a16="http://schemas.microsoft.com/office/drawing/2014/main" id="{4AA18BA1-4F9F-8740-B94D-710D4CD8E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9906" y="4371974"/>
            <a:ext cx="4495820" cy="2392116"/>
          </a:xfrm>
          <a:prstGeom prst="rect">
            <a:avLst/>
          </a:prstGeom>
        </p:spPr>
      </p:pic>
    </p:spTree>
    <p:extLst>
      <p:ext uri="{BB962C8B-B14F-4D97-AF65-F5344CB8AC3E}">
        <p14:creationId xmlns:p14="http://schemas.microsoft.com/office/powerpoint/2010/main" val="3691912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GitHub Actions:</a:t>
            </a:r>
            <a:br>
              <a:rPr lang="en-US" dirty="0"/>
            </a:br>
            <a:endParaRPr lang="en-US" dirty="0"/>
          </a:p>
        </p:txBody>
      </p:sp>
      <p:pic>
        <p:nvPicPr>
          <p:cNvPr id="4" name="Picture 3">
            <a:extLst>
              <a:ext uri="{FF2B5EF4-FFF2-40B4-BE49-F238E27FC236}">
                <a16:creationId xmlns:a16="http://schemas.microsoft.com/office/drawing/2014/main" id="{AACAB966-56D7-4046-B960-EE7B7548C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868680"/>
            <a:ext cx="7442200" cy="5448300"/>
          </a:xfrm>
          <a:prstGeom prst="rect">
            <a:avLst/>
          </a:prstGeom>
        </p:spPr>
      </p:pic>
    </p:spTree>
    <p:extLst>
      <p:ext uri="{BB962C8B-B14F-4D97-AF65-F5344CB8AC3E}">
        <p14:creationId xmlns:p14="http://schemas.microsoft.com/office/powerpoint/2010/main" val="2311277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0C0E-5E82-574E-B524-B781EB4D4E7C}"/>
              </a:ext>
            </a:extLst>
          </p:cNvPr>
          <p:cNvSpPr>
            <a:spLocks noGrp="1"/>
          </p:cNvSpPr>
          <p:nvPr>
            <p:ph type="title"/>
          </p:nvPr>
        </p:nvSpPr>
        <p:spPr>
          <a:xfrm>
            <a:off x="1735669" y="411479"/>
            <a:ext cx="3127512" cy="430317"/>
          </a:xfrm>
        </p:spPr>
        <p:txBody>
          <a:bodyPr/>
          <a:lstStyle/>
          <a:p>
            <a:pPr algn="ctr"/>
            <a:r>
              <a:rPr lang="en-US" dirty="0" err="1"/>
              <a:t>github.com</a:t>
            </a:r>
            <a:endParaRPr lang="en-US" dirty="0"/>
          </a:p>
        </p:txBody>
      </p:sp>
      <p:pic>
        <p:nvPicPr>
          <p:cNvPr id="11" name="Content Placeholder 10">
            <a:extLst>
              <a:ext uri="{FF2B5EF4-FFF2-40B4-BE49-F238E27FC236}">
                <a16:creationId xmlns:a16="http://schemas.microsoft.com/office/drawing/2014/main" id="{42B9F989-DF5E-4449-A55E-0CD553CAD468}"/>
              </a:ext>
            </a:extLst>
          </p:cNvPr>
          <p:cNvPicPr>
            <a:picLocks noGrp="1" noChangeAspect="1"/>
          </p:cNvPicPr>
          <p:nvPr>
            <p:ph sz="quarter" idx="4"/>
          </p:nvPr>
        </p:nvPicPr>
        <p:blipFill>
          <a:blip r:embed="rId3"/>
          <a:stretch>
            <a:fillRect/>
          </a:stretch>
        </p:blipFill>
        <p:spPr>
          <a:xfrm>
            <a:off x="6795516" y="1027373"/>
            <a:ext cx="4570817" cy="5719115"/>
          </a:xfrm>
          <a:prstGeom prst="rect">
            <a:avLst/>
          </a:prstGeom>
        </p:spPr>
      </p:pic>
      <p:sp>
        <p:nvSpPr>
          <p:cNvPr id="5" name="Title 1">
            <a:extLst>
              <a:ext uri="{FF2B5EF4-FFF2-40B4-BE49-F238E27FC236}">
                <a16:creationId xmlns:a16="http://schemas.microsoft.com/office/drawing/2014/main" id="{E64158E8-36C6-FB45-8EB9-DA6E06DF475A}"/>
              </a:ext>
            </a:extLst>
          </p:cNvPr>
          <p:cNvSpPr txBox="1">
            <a:spLocks/>
          </p:cNvSpPr>
          <p:nvPr/>
        </p:nvSpPr>
        <p:spPr bwMode="auto">
          <a:xfrm>
            <a:off x="7853445" y="411479"/>
            <a:ext cx="2266122" cy="4303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pPr algn="ctr"/>
            <a:r>
              <a:rPr lang="en-US" dirty="0"/>
              <a:t>codecov.io</a:t>
            </a:r>
          </a:p>
        </p:txBody>
      </p:sp>
      <p:pic>
        <p:nvPicPr>
          <p:cNvPr id="10" name="Picture 9">
            <a:extLst>
              <a:ext uri="{FF2B5EF4-FFF2-40B4-BE49-F238E27FC236}">
                <a16:creationId xmlns:a16="http://schemas.microsoft.com/office/drawing/2014/main" id="{F7572412-240E-CF4F-80ED-C6A0E21EEE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064" y="1027373"/>
            <a:ext cx="5822246" cy="5418724"/>
          </a:xfrm>
          <a:prstGeom prst="rect">
            <a:avLst/>
          </a:prstGeom>
        </p:spPr>
      </p:pic>
    </p:spTree>
    <p:extLst>
      <p:ext uri="{BB962C8B-B14F-4D97-AF65-F5344CB8AC3E}">
        <p14:creationId xmlns:p14="http://schemas.microsoft.com/office/powerpoint/2010/main" val="4025096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443A8-07C2-DD44-A086-8A876B6980C7}"/>
              </a:ext>
            </a:extLst>
          </p:cNvPr>
          <p:cNvSpPr>
            <a:spLocks noGrp="1"/>
          </p:cNvSpPr>
          <p:nvPr>
            <p:ph type="title"/>
          </p:nvPr>
        </p:nvSpPr>
        <p:spPr/>
        <p:txBody>
          <a:bodyPr/>
          <a:lstStyle/>
          <a:p>
            <a:r>
              <a:rPr lang="en-US" dirty="0"/>
              <a:t>GitHub Actions – results of workflow test runs</a:t>
            </a:r>
          </a:p>
        </p:txBody>
      </p:sp>
      <p:pic>
        <p:nvPicPr>
          <p:cNvPr id="5" name="Content Placeholder 4">
            <a:extLst>
              <a:ext uri="{FF2B5EF4-FFF2-40B4-BE49-F238E27FC236}">
                <a16:creationId xmlns:a16="http://schemas.microsoft.com/office/drawing/2014/main" id="{98A0CA51-DBDA-4341-8205-664914AA49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7669" y="1199515"/>
            <a:ext cx="10220190" cy="4458970"/>
          </a:xfrm>
        </p:spPr>
      </p:pic>
    </p:spTree>
    <p:extLst>
      <p:ext uri="{BB962C8B-B14F-4D97-AF65-F5344CB8AC3E}">
        <p14:creationId xmlns:p14="http://schemas.microsoft.com/office/powerpoint/2010/main" val="403154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Pull Request Status Indicators</a:t>
            </a:r>
          </a:p>
        </p:txBody>
      </p:sp>
      <p:pic>
        <p:nvPicPr>
          <p:cNvPr id="5" name="Content Placeholder 4">
            <a:extLst>
              <a:ext uri="{FF2B5EF4-FFF2-40B4-BE49-F238E27FC236}">
                <a16:creationId xmlns:a16="http://schemas.microsoft.com/office/drawing/2014/main" id="{EB6C2156-927B-B646-B80D-57953869E1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125" y="1305373"/>
            <a:ext cx="11369675" cy="3302357"/>
          </a:xfrm>
        </p:spPr>
      </p:pic>
    </p:spTree>
    <p:extLst>
      <p:ext uri="{BB962C8B-B14F-4D97-AF65-F5344CB8AC3E}">
        <p14:creationId xmlns:p14="http://schemas.microsoft.com/office/powerpoint/2010/main" val="3845520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pic>
        <p:nvPicPr>
          <p:cNvPr id="7" name="Picture 6">
            <a:extLst>
              <a:ext uri="{FF2B5EF4-FFF2-40B4-BE49-F238E27FC236}">
                <a16:creationId xmlns:a16="http://schemas.microsoft.com/office/drawing/2014/main" id="{FC188452-BC64-6542-B78C-0EB61EBE02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485" y="1703636"/>
            <a:ext cx="4495800" cy="3759200"/>
          </a:xfrm>
          <a:prstGeom prst="rect">
            <a:avLst/>
          </a:prstGeom>
        </p:spPr>
      </p:pic>
      <p:cxnSp>
        <p:nvCxnSpPr>
          <p:cNvPr id="8" name="Straight Arrow Connector 7">
            <a:extLst>
              <a:ext uri="{FF2B5EF4-FFF2-40B4-BE49-F238E27FC236}">
                <a16:creationId xmlns:a16="http://schemas.microsoft.com/office/drawing/2014/main" id="{31DBB782-1F10-144F-9933-3F39A7DE3FFF}"/>
              </a:ext>
            </a:extLst>
          </p:cNvPr>
          <p:cNvCxnSpPr/>
          <p:nvPr/>
        </p:nvCxnSpPr>
        <p:spPr>
          <a:xfrm flipH="1" flipV="1">
            <a:off x="3381020" y="184968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A83F4009-CF58-874C-BEAB-F77050C08036}"/>
              </a:ext>
            </a:extLst>
          </p:cNvPr>
          <p:cNvCxnSpPr/>
          <p:nvPr/>
        </p:nvCxnSpPr>
        <p:spPr>
          <a:xfrm flipH="1" flipV="1">
            <a:off x="3381020" y="232720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435A239-2505-9048-ADB7-443D2BB6731D}"/>
              </a:ext>
            </a:extLst>
          </p:cNvPr>
          <p:cNvSpPr txBox="1"/>
          <p:nvPr/>
        </p:nvSpPr>
        <p:spPr>
          <a:xfrm>
            <a:off x="4580019" y="1625263"/>
            <a:ext cx="1144865" cy="523220"/>
          </a:xfrm>
          <a:prstGeom prst="rect">
            <a:avLst/>
          </a:prstGeom>
          <a:noFill/>
        </p:spPr>
        <p:txBody>
          <a:bodyPr wrap="none" rtlCol="0">
            <a:spAutoFit/>
          </a:bodyPr>
          <a:lstStyle/>
          <a:p>
            <a:r>
              <a:rPr lang="en-US" sz="2800" dirty="0"/>
              <a:t>Name</a:t>
            </a:r>
          </a:p>
        </p:txBody>
      </p:sp>
      <p:sp>
        <p:nvSpPr>
          <p:cNvPr id="11" name="TextBox 10">
            <a:extLst>
              <a:ext uri="{FF2B5EF4-FFF2-40B4-BE49-F238E27FC236}">
                <a16:creationId xmlns:a16="http://schemas.microsoft.com/office/drawing/2014/main" id="{C1906F4B-472D-F74D-B017-0E8E9AD347B4}"/>
              </a:ext>
            </a:extLst>
          </p:cNvPr>
          <p:cNvSpPr txBox="1"/>
          <p:nvPr/>
        </p:nvSpPr>
        <p:spPr>
          <a:xfrm>
            <a:off x="4580019" y="2075751"/>
            <a:ext cx="1471977" cy="523220"/>
          </a:xfrm>
          <a:prstGeom prst="rect">
            <a:avLst/>
          </a:prstGeom>
          <a:noFill/>
        </p:spPr>
        <p:txBody>
          <a:bodyPr wrap="square" rtlCol="0">
            <a:spAutoFit/>
          </a:bodyPr>
          <a:lstStyle/>
          <a:p>
            <a:r>
              <a:rPr lang="en-US" sz="2800" dirty="0"/>
              <a:t>Trigger</a:t>
            </a:r>
            <a:endParaRPr lang="en-US" dirty="0"/>
          </a:p>
        </p:txBody>
      </p:sp>
      <p:cxnSp>
        <p:nvCxnSpPr>
          <p:cNvPr id="12" name="Straight Arrow Connector 11">
            <a:extLst>
              <a:ext uri="{FF2B5EF4-FFF2-40B4-BE49-F238E27FC236}">
                <a16:creationId xmlns:a16="http://schemas.microsoft.com/office/drawing/2014/main" id="{E5D83D96-9735-FA44-BC4B-29A08A6A1E90}"/>
              </a:ext>
            </a:extLst>
          </p:cNvPr>
          <p:cNvCxnSpPr/>
          <p:nvPr/>
        </p:nvCxnSpPr>
        <p:spPr>
          <a:xfrm flipH="1" flipV="1">
            <a:off x="3381020" y="4043603"/>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257D6FAC-3FD1-4B40-BCE3-2DCEB6B06093}"/>
              </a:ext>
            </a:extLst>
          </p:cNvPr>
          <p:cNvSpPr txBox="1"/>
          <p:nvPr/>
        </p:nvSpPr>
        <p:spPr>
          <a:xfrm>
            <a:off x="4580019" y="3792153"/>
            <a:ext cx="5718411" cy="523220"/>
          </a:xfrm>
          <a:prstGeom prst="rect">
            <a:avLst/>
          </a:prstGeom>
          <a:noFill/>
        </p:spPr>
        <p:txBody>
          <a:bodyPr wrap="square" rtlCol="0">
            <a:spAutoFit/>
          </a:bodyPr>
          <a:lstStyle/>
          <a:p>
            <a:r>
              <a:rPr lang="en-US" sz="2800" dirty="0"/>
              <a:t>Manual trigger with git-ref input</a:t>
            </a:r>
            <a:endParaRPr lang="en-US" dirty="0"/>
          </a:p>
        </p:txBody>
      </p:sp>
    </p:spTree>
    <p:extLst>
      <p:ext uri="{BB962C8B-B14F-4D97-AF65-F5344CB8AC3E}">
        <p14:creationId xmlns:p14="http://schemas.microsoft.com/office/powerpoint/2010/main" val="4038200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E66AB7C-9C58-FD4A-9CE1-6C62B1146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029" y="1234558"/>
            <a:ext cx="6648086" cy="5360644"/>
          </a:xfrm>
          <a:prstGeom prst="rect">
            <a:avLst/>
          </a:prstGeom>
        </p:spPr>
      </p:pic>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cxnSp>
        <p:nvCxnSpPr>
          <p:cNvPr id="13" name="Straight Arrow Connector 12">
            <a:extLst>
              <a:ext uri="{FF2B5EF4-FFF2-40B4-BE49-F238E27FC236}">
                <a16:creationId xmlns:a16="http://schemas.microsoft.com/office/drawing/2014/main" id="{9DE4FB54-B494-D147-87B9-8A96A99CF99E}"/>
              </a:ext>
            </a:extLst>
          </p:cNvPr>
          <p:cNvCxnSpPr/>
          <p:nvPr/>
        </p:nvCxnSpPr>
        <p:spPr>
          <a:xfrm flipH="1" flipV="1">
            <a:off x="7316664" y="1390066"/>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584AB00-A68E-1644-B0DA-9C4E94DAAEE4}"/>
              </a:ext>
            </a:extLst>
          </p:cNvPr>
          <p:cNvSpPr txBox="1"/>
          <p:nvPr/>
        </p:nvSpPr>
        <p:spPr>
          <a:xfrm>
            <a:off x="8383464" y="1159233"/>
            <a:ext cx="1744388" cy="523220"/>
          </a:xfrm>
          <a:prstGeom prst="rect">
            <a:avLst/>
          </a:prstGeom>
          <a:noFill/>
        </p:spPr>
        <p:txBody>
          <a:bodyPr wrap="none" rtlCol="0">
            <a:spAutoFit/>
          </a:bodyPr>
          <a:lstStyle/>
          <a:p>
            <a:r>
              <a:rPr lang="en-US" sz="2800" dirty="0"/>
              <a:t>Job setup</a:t>
            </a:r>
          </a:p>
        </p:txBody>
      </p:sp>
    </p:spTree>
    <p:extLst>
      <p:ext uri="{BB962C8B-B14F-4D97-AF65-F5344CB8AC3E}">
        <p14:creationId xmlns:p14="http://schemas.microsoft.com/office/powerpoint/2010/main" val="2703824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sp>
        <p:nvSpPr>
          <p:cNvPr id="14" name="TextBox 13">
            <a:extLst>
              <a:ext uri="{FF2B5EF4-FFF2-40B4-BE49-F238E27FC236}">
                <a16:creationId xmlns:a16="http://schemas.microsoft.com/office/drawing/2014/main" id="{D584AB00-A68E-1644-B0DA-9C4E94DAAEE4}"/>
              </a:ext>
            </a:extLst>
          </p:cNvPr>
          <p:cNvSpPr txBox="1"/>
          <p:nvPr/>
        </p:nvSpPr>
        <p:spPr>
          <a:xfrm>
            <a:off x="7471292" y="1138441"/>
            <a:ext cx="1723549" cy="523220"/>
          </a:xfrm>
          <a:prstGeom prst="rect">
            <a:avLst/>
          </a:prstGeom>
          <a:noFill/>
        </p:spPr>
        <p:txBody>
          <a:bodyPr wrap="none" rtlCol="0">
            <a:spAutoFit/>
          </a:bodyPr>
          <a:lstStyle/>
          <a:p>
            <a:r>
              <a:rPr lang="en-US" sz="2800" dirty="0"/>
              <a:t>Job steps</a:t>
            </a:r>
            <a:endParaRPr lang="en-US" dirty="0"/>
          </a:p>
        </p:txBody>
      </p:sp>
      <p:pic>
        <p:nvPicPr>
          <p:cNvPr id="4" name="Picture 3">
            <a:extLst>
              <a:ext uri="{FF2B5EF4-FFF2-40B4-BE49-F238E27FC236}">
                <a16:creationId xmlns:a16="http://schemas.microsoft.com/office/drawing/2014/main" id="{A4DF2CFE-3EE7-0348-A7F0-A966C68208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510" y="1215560"/>
            <a:ext cx="6011939" cy="5016393"/>
          </a:xfrm>
          <a:prstGeom prst="rect">
            <a:avLst/>
          </a:prstGeom>
        </p:spPr>
      </p:pic>
      <p:cxnSp>
        <p:nvCxnSpPr>
          <p:cNvPr id="13" name="Straight Arrow Connector 12">
            <a:extLst>
              <a:ext uri="{FF2B5EF4-FFF2-40B4-BE49-F238E27FC236}">
                <a16:creationId xmlns:a16="http://schemas.microsoft.com/office/drawing/2014/main" id="{9DE4FB54-B494-D147-87B9-8A96A99CF99E}"/>
              </a:ext>
            </a:extLst>
          </p:cNvPr>
          <p:cNvCxnSpPr/>
          <p:nvPr/>
        </p:nvCxnSpPr>
        <p:spPr>
          <a:xfrm flipH="1" flipV="1">
            <a:off x="6203961" y="1390066"/>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5862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EE012-ED6C-A849-A056-095232E3A39A}"/>
              </a:ext>
            </a:extLst>
          </p:cNvPr>
          <p:cNvSpPr>
            <a:spLocks noGrp="1"/>
          </p:cNvSpPr>
          <p:nvPr>
            <p:ph type="title"/>
          </p:nvPr>
        </p:nvSpPr>
        <p:spPr/>
        <p:txBody>
          <a:bodyPr/>
          <a:lstStyle/>
          <a:p>
            <a:r>
              <a:rPr lang="en-US" dirty="0"/>
              <a:t>Going Further with CI</a:t>
            </a:r>
          </a:p>
        </p:txBody>
      </p:sp>
      <p:pic>
        <p:nvPicPr>
          <p:cNvPr id="2050" name="Picture 2" descr="CI/CD inner and outer loop">
            <a:extLst>
              <a:ext uri="{FF2B5EF4-FFF2-40B4-BE49-F238E27FC236}">
                <a16:creationId xmlns:a16="http://schemas.microsoft.com/office/drawing/2014/main" id="{EFD5BB32-C05E-EE46-88BD-AF1B8E2459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383" y="1540272"/>
            <a:ext cx="7399674" cy="385692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BA5B973-D75B-2B4C-845E-217EBE7C7024}"/>
              </a:ext>
            </a:extLst>
          </p:cNvPr>
          <p:cNvSpPr/>
          <p:nvPr/>
        </p:nvSpPr>
        <p:spPr>
          <a:xfrm>
            <a:off x="365760" y="5516400"/>
            <a:ext cx="7852352" cy="369332"/>
          </a:xfrm>
          <a:prstGeom prst="rect">
            <a:avLst/>
          </a:prstGeom>
        </p:spPr>
        <p:txBody>
          <a:bodyPr wrap="square">
            <a:spAutoFit/>
          </a:bodyPr>
          <a:lstStyle/>
          <a:p>
            <a:r>
              <a:rPr lang="en-US" dirty="0">
                <a:hlinkClick r:id="rId3"/>
              </a:rPr>
              <a:t>https://</a:t>
            </a:r>
            <a:r>
              <a:rPr lang="en-US" dirty="0" err="1">
                <a:hlinkClick r:id="rId3"/>
              </a:rPr>
              <a:t>docs.docker.com</a:t>
            </a:r>
            <a:r>
              <a:rPr lang="en-US" dirty="0">
                <a:hlinkClick r:id="rId3"/>
              </a:rPr>
              <a:t>/ci-cd/best-practices/</a:t>
            </a:r>
            <a:endParaRPr lang="en-US" dirty="0"/>
          </a:p>
        </p:txBody>
      </p:sp>
      <p:sp>
        <p:nvSpPr>
          <p:cNvPr id="6" name="Content Placeholder 2">
            <a:extLst>
              <a:ext uri="{FF2B5EF4-FFF2-40B4-BE49-F238E27FC236}">
                <a16:creationId xmlns:a16="http://schemas.microsoft.com/office/drawing/2014/main" id="{FFA0D8A5-97BB-FC4D-BF34-F681F64A1E74}"/>
              </a:ext>
            </a:extLst>
          </p:cNvPr>
          <p:cNvSpPr txBox="1">
            <a:spLocks/>
          </p:cNvSpPr>
          <p:nvPr/>
        </p:nvSpPr>
        <p:spPr>
          <a:xfrm>
            <a:off x="7800110" y="1814412"/>
            <a:ext cx="4626610" cy="3856927"/>
          </a:xfrm>
          <a:prstGeom prst="rect">
            <a:avLst/>
          </a:prstGeom>
        </p:spPr>
        <p:txBody>
          <a:bodyPr>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Mirror inner and outer test loops</a:t>
            </a:r>
          </a:p>
          <a:p>
            <a:r>
              <a:rPr lang="en-US" dirty="0"/>
              <a:t>High-level build systems</a:t>
            </a:r>
          </a:p>
          <a:p>
            <a:pPr lvl="1"/>
            <a:r>
              <a:rPr lang="en-US" dirty="0" err="1"/>
              <a:t>cmake</a:t>
            </a:r>
            <a:endParaRPr lang="en-US" dirty="0"/>
          </a:p>
          <a:p>
            <a:pPr lvl="1"/>
            <a:r>
              <a:rPr lang="en-US" dirty="0" err="1"/>
              <a:t>spack</a:t>
            </a:r>
            <a:r>
              <a:rPr lang="en-US" dirty="0"/>
              <a:t> (</a:t>
            </a:r>
            <a:r>
              <a:rPr lang="en-US" dirty="0" err="1"/>
              <a:t>spack.readthedocs.io</a:t>
            </a:r>
            <a:r>
              <a:rPr lang="en-US" dirty="0"/>
              <a:t>)</a:t>
            </a:r>
          </a:p>
          <a:p>
            <a:pPr lvl="1"/>
            <a:r>
              <a:rPr lang="en-US" dirty="0"/>
              <a:t>containers? (e.g. in e4s-project)</a:t>
            </a:r>
          </a:p>
          <a:p>
            <a:r>
              <a:rPr lang="en-US" dirty="0"/>
              <a:t>Enable caching</a:t>
            </a:r>
          </a:p>
          <a:p>
            <a:pPr lvl="1"/>
            <a:r>
              <a:rPr lang="en-US" dirty="0"/>
              <a:t>uses: actions/cache@v2 (</a:t>
            </a:r>
            <a:r>
              <a:rPr lang="en-US" dirty="0" err="1"/>
              <a:t>github</a:t>
            </a:r>
            <a:r>
              <a:rPr lang="en-US" dirty="0"/>
              <a:t>)</a:t>
            </a:r>
          </a:p>
          <a:p>
            <a:pPr lvl="1"/>
            <a:r>
              <a:rPr lang="en-US" dirty="0"/>
              <a:t>cache: (</a:t>
            </a:r>
            <a:r>
              <a:rPr lang="en-US" dirty="0" err="1"/>
              <a:t>gitlab</a:t>
            </a:r>
            <a:r>
              <a:rPr lang="en-US" dirty="0"/>
              <a:t>)</a:t>
            </a:r>
          </a:p>
          <a:p>
            <a:r>
              <a:rPr lang="en-US" dirty="0"/>
              <a:t>Automate Releases</a:t>
            </a:r>
          </a:p>
        </p:txBody>
      </p:sp>
    </p:spTree>
    <p:extLst>
      <p:ext uri="{BB962C8B-B14F-4D97-AF65-F5344CB8AC3E}">
        <p14:creationId xmlns:p14="http://schemas.microsoft.com/office/powerpoint/2010/main" val="2922321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1" dirty="0" err="1"/>
              <a:t>Anshu</a:t>
            </a:r>
            <a:r>
              <a:rPr lang="en-US" sz="1600" b="1" dirty="0"/>
              <a:t> Dubey and Gregory R. Watson, Better Scientific Software Tutorial, in ISC High Performance, 2022, Hamburg Germany. DOI: 10.6084/m9.figshare.19781752</a:t>
            </a:r>
          </a:p>
          <a:p>
            <a:pPr>
              <a:spcBef>
                <a:spcPts val="400"/>
              </a:spcBef>
            </a:pPr>
            <a:r>
              <a:rPr lang="en-US" sz="1600" dirty="0"/>
              <a:t>Individual modules may be cited as </a:t>
            </a:r>
            <a:r>
              <a:rPr lang="en-US" sz="1600" i="1" dirty="0"/>
              <a:t>Speaker, Module Title</a:t>
            </a:r>
            <a:r>
              <a:rPr lang="en-US" sz="1600" dirty="0"/>
              <a:t>, in Better Scientific Software tutorial, ISC, 2022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37531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D32CB7-D634-43E1-8542-F61B3C62064E}"/>
              </a:ext>
            </a:extLst>
          </p:cNvPr>
          <p:cNvSpPr>
            <a:spLocks noGrp="1"/>
          </p:cNvSpPr>
          <p:nvPr>
            <p:ph type="title"/>
          </p:nvPr>
        </p:nvSpPr>
        <p:spPr/>
        <p:txBody>
          <a:bodyPr/>
          <a:lstStyle/>
          <a:p>
            <a:r>
              <a:rPr lang="en-US" dirty="0"/>
              <a:t>Summary</a:t>
            </a:r>
          </a:p>
        </p:txBody>
      </p:sp>
      <p:sp>
        <p:nvSpPr>
          <p:cNvPr id="10" name="Content Placeholder 9">
            <a:extLst>
              <a:ext uri="{FF2B5EF4-FFF2-40B4-BE49-F238E27FC236}">
                <a16:creationId xmlns:a16="http://schemas.microsoft.com/office/drawing/2014/main" id="{E214442A-CF4F-4DB6-85EE-FF2632D271ED}"/>
              </a:ext>
            </a:extLst>
          </p:cNvPr>
          <p:cNvSpPr>
            <a:spLocks noGrp="1"/>
          </p:cNvSpPr>
          <p:nvPr>
            <p:ph idx="1"/>
          </p:nvPr>
        </p:nvSpPr>
        <p:spPr>
          <a:xfrm>
            <a:off x="365760" y="1003074"/>
            <a:ext cx="11369809" cy="4047778"/>
          </a:xfrm>
        </p:spPr>
        <p:txBody>
          <a:bodyPr/>
          <a:lstStyle/>
          <a:p>
            <a:r>
              <a:rPr lang="en-US" sz="2000" dirty="0"/>
              <a:t>The purpose of CI is to identify problems early</a:t>
            </a:r>
          </a:p>
          <a:p>
            <a:pPr lvl="1"/>
            <a:r>
              <a:rPr lang="en-US" sz="1800" dirty="0"/>
              <a:t>Prevent code that would “break the build” or adversely impact other developers being introduced</a:t>
            </a:r>
          </a:p>
          <a:p>
            <a:pPr lvl="1"/>
            <a:r>
              <a:rPr lang="en-US" sz="1800" dirty="0"/>
              <a:t>Need to provide sufficient confidence, but run quickly – balance varies by project</a:t>
            </a:r>
            <a:endParaRPr lang="en-US" sz="2000" dirty="0"/>
          </a:p>
          <a:p>
            <a:pPr>
              <a:spcBef>
                <a:spcPts val="2400"/>
              </a:spcBef>
            </a:pPr>
            <a:r>
              <a:rPr lang="en-US" sz="2000" dirty="0"/>
              <a:t>CI should complement (not replace) more extensive automated testing</a:t>
            </a:r>
          </a:p>
          <a:p>
            <a:pPr lvl="1"/>
            <a:r>
              <a:rPr lang="en-US" sz="1800" dirty="0"/>
              <a:t>Use scheduled testing for more and more detailed tests, more configurations and platforms, performance testing, etc.</a:t>
            </a:r>
          </a:p>
          <a:p>
            <a:pPr>
              <a:spcBef>
                <a:spcPts val="2400"/>
              </a:spcBef>
            </a:pPr>
            <a:r>
              <a:rPr lang="en-US" sz="2000" dirty="0"/>
              <a:t>CI for TDD is a natural fit</a:t>
            </a:r>
          </a:p>
          <a:p>
            <a:pPr lvl="1"/>
            <a:r>
              <a:rPr lang="en-US" sz="1800" dirty="0"/>
              <a:t>Writing tests before the code works well with CI</a:t>
            </a:r>
          </a:p>
          <a:p>
            <a:pPr>
              <a:spcBef>
                <a:spcPts val="2400"/>
              </a:spcBef>
            </a:pPr>
            <a:r>
              <a:rPr lang="en-US" sz="2000" dirty="0"/>
              <a:t>Many options for where to execute CI tests</a:t>
            </a:r>
          </a:p>
          <a:p>
            <a:pPr lvl="1"/>
            <a:r>
              <a:rPr lang="en-US" sz="1800" dirty="0"/>
              <a:t>Free services are a good (easy) place to start</a:t>
            </a:r>
          </a:p>
          <a:p>
            <a:pPr lvl="1"/>
            <a:r>
              <a:rPr lang="en-US" sz="1800" dirty="0"/>
              <a:t>But may not be sufficient in the long run (especially large HPC/scientific codes)</a:t>
            </a:r>
          </a:p>
          <a:p>
            <a:pPr>
              <a:spcBef>
                <a:spcPts val="2400"/>
              </a:spcBef>
            </a:pPr>
            <a:r>
              <a:rPr lang="en-US" sz="2000" u="sng" dirty="0"/>
              <a:t>Start simple</a:t>
            </a:r>
            <a:r>
              <a:rPr lang="en-US" sz="2000" dirty="0"/>
              <a:t> to get automation working, then build out what you need</a:t>
            </a:r>
          </a:p>
          <a:p>
            <a:pPr lvl="1"/>
            <a:r>
              <a:rPr lang="en-US" sz="1800" dirty="0"/>
              <a:t>Focus initially on key software configurations and aspects of the code to be tested</a:t>
            </a:r>
          </a:p>
          <a:p>
            <a:pPr lvl="1"/>
            <a:r>
              <a:rPr lang="en-US" sz="1800" dirty="0"/>
              <a:t>Make sure your testing expands to cover new code, use TDD</a:t>
            </a:r>
          </a:p>
        </p:txBody>
      </p:sp>
    </p:spTree>
    <p:extLst>
      <p:ext uri="{BB962C8B-B14F-4D97-AF65-F5344CB8AC3E}">
        <p14:creationId xmlns:p14="http://schemas.microsoft.com/office/powerpoint/2010/main" val="3784091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50A31D3-4DA7-3448-B1F5-2E6DA28EE481}"/>
              </a:ext>
            </a:extLst>
          </p:cNvPr>
          <p:cNvSpPr/>
          <p:nvPr/>
        </p:nvSpPr>
        <p:spPr>
          <a:xfrm>
            <a:off x="7638585" y="5988205"/>
            <a:ext cx="4226313" cy="869795"/>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What is Continuous Integration (CI)</a:t>
            </a:r>
            <a:endParaRPr lang="en-US" i="1" dirty="0"/>
          </a:p>
        </p:txBody>
      </p:sp>
      <p:pic>
        <p:nvPicPr>
          <p:cNvPr id="1026" name="Picture 2">
            <a:extLst>
              <a:ext uri="{FF2B5EF4-FFF2-40B4-BE49-F238E27FC236}">
                <a16:creationId xmlns:a16="http://schemas.microsoft.com/office/drawing/2014/main" id="{3D7300DE-94CF-7B44-BF28-EF47BA49F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607" y="1072862"/>
            <a:ext cx="9966040" cy="55155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15236BB-B956-8344-B45B-E3125039ACF0}"/>
              </a:ext>
            </a:extLst>
          </p:cNvPr>
          <p:cNvSpPr txBox="1"/>
          <p:nvPr/>
        </p:nvSpPr>
        <p:spPr>
          <a:xfrm>
            <a:off x="1218178" y="6101612"/>
            <a:ext cx="6206836" cy="433965"/>
          </a:xfrm>
          <a:prstGeom prst="rect">
            <a:avLst/>
          </a:prstGeom>
          <a:noFill/>
        </p:spPr>
        <p:txBody>
          <a:bodyPr wrap="square" lIns="118872" tIns="91440" rIns="118872" bIns="91440" rtlCol="0" anchor="ctr" anchorCtr="0">
            <a:spAutoFit/>
          </a:bodyPr>
          <a:lstStyle/>
          <a:p>
            <a:pPr>
              <a:lnSpc>
                <a:spcPct val="90000"/>
              </a:lnSpc>
            </a:pPr>
            <a:r>
              <a:rPr lang="en-US" dirty="0">
                <a:hlinkClick r:id="rId4"/>
              </a:rPr>
              <a:t>https://</a:t>
            </a:r>
            <a:r>
              <a:rPr lang="en-US" dirty="0" err="1">
                <a:hlinkClick r:id="rId4"/>
              </a:rPr>
              <a:t>docs.gitlab.com</a:t>
            </a:r>
            <a:r>
              <a:rPr lang="en-US" dirty="0">
                <a:hlinkClick r:id="rId4"/>
              </a:rPr>
              <a:t>/</a:t>
            </a:r>
            <a:r>
              <a:rPr lang="en-US" dirty="0" err="1">
                <a:hlinkClick r:id="rId4"/>
              </a:rPr>
              <a:t>ee</a:t>
            </a:r>
            <a:r>
              <a:rPr lang="en-US" dirty="0">
                <a:hlinkClick r:id="rId4"/>
              </a:rPr>
              <a:t>/ci/introduction/</a:t>
            </a:r>
            <a:endParaRPr lang="en-US" dirty="0"/>
          </a:p>
        </p:txBody>
      </p:sp>
    </p:spTree>
    <p:extLst>
      <p:ext uri="{BB962C8B-B14F-4D97-AF65-F5344CB8AC3E}">
        <p14:creationId xmlns:p14="http://schemas.microsoft.com/office/powerpoint/2010/main" val="1457713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CI Components</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fontScale="92500" lnSpcReduction="10000"/>
          </a:bodyPr>
          <a:lstStyle/>
          <a:p>
            <a:r>
              <a:rPr lang="en-US" dirty="0"/>
              <a:t>Testing</a:t>
            </a:r>
          </a:p>
          <a:p>
            <a:pPr lvl="1"/>
            <a:r>
              <a:rPr lang="en-US" dirty="0"/>
              <a:t>Focused, critical functionality (infrastructure), fast, independent, orthogonal, complete, … </a:t>
            </a:r>
          </a:p>
          <a:p>
            <a:pPr lvl="1"/>
            <a:r>
              <a:rPr lang="en-US" dirty="0"/>
              <a:t>Existing test suites often require re-design/refactoring for CI</a:t>
            </a:r>
          </a:p>
          <a:p>
            <a:r>
              <a:rPr lang="en-US" dirty="0"/>
              <a:t>Integration</a:t>
            </a:r>
          </a:p>
          <a:p>
            <a:pPr lvl="1"/>
            <a:r>
              <a:rPr lang="en-US" dirty="0"/>
              <a:t>Changes across key branches merged &amp; tested to ensure the “whole” still works</a:t>
            </a:r>
          </a:p>
          <a:p>
            <a:pPr lvl="2"/>
            <a:r>
              <a:rPr lang="en-US" dirty="0"/>
              <a:t>Integration can take place at multiple levels</a:t>
            </a:r>
          </a:p>
          <a:p>
            <a:pPr lvl="3"/>
            <a:r>
              <a:rPr lang="en-US" dirty="0"/>
              <a:t>Individual project</a:t>
            </a:r>
          </a:p>
          <a:p>
            <a:pPr lvl="3"/>
            <a:r>
              <a:rPr lang="en-US" dirty="0" err="1"/>
              <a:t>Spack</a:t>
            </a:r>
            <a:endParaRPr lang="en-US" dirty="0"/>
          </a:p>
          <a:p>
            <a:pPr lvl="3"/>
            <a:r>
              <a:rPr lang="en-US" dirty="0"/>
              <a:t>E4S</a:t>
            </a:r>
          </a:p>
          <a:p>
            <a:pPr lvl="1"/>
            <a:r>
              <a:rPr lang="en-US" dirty="0"/>
              <a:t>Develop, develop, develop, merge, merge, merge, test, test, test…NO!</a:t>
            </a:r>
          </a:p>
          <a:p>
            <a:pPr lvl="1"/>
            <a:r>
              <a:rPr lang="en-US" dirty="0"/>
              <a:t>Develop, test, merge, develop, test, merge, develop, test, merge…YES!</a:t>
            </a:r>
          </a:p>
          <a:p>
            <a:r>
              <a:rPr lang="en-US" dirty="0"/>
              <a:t>Continuous</a:t>
            </a:r>
          </a:p>
          <a:p>
            <a:pPr lvl="1"/>
            <a:r>
              <a:rPr lang="en-US" dirty="0"/>
              <a:t>Changes tested every commit and/or pull-request (like auto-correct)</a:t>
            </a:r>
          </a:p>
          <a:p>
            <a:endParaRPr lang="en-US" dirty="0"/>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2494821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82E9C-1FA9-7843-B671-FBEA9FE7458B}"/>
              </a:ext>
            </a:extLst>
          </p:cNvPr>
          <p:cNvSpPr>
            <a:spLocks noGrp="1"/>
          </p:cNvSpPr>
          <p:nvPr>
            <p:ph type="title"/>
          </p:nvPr>
        </p:nvSpPr>
        <p:spPr/>
        <p:txBody>
          <a:bodyPr/>
          <a:lstStyle/>
          <a:p>
            <a:r>
              <a:rPr lang="en-US" dirty="0"/>
              <a:t>Test Driven Development vs. Automated Testing vs. CI</a:t>
            </a:r>
          </a:p>
        </p:txBody>
      </p:sp>
      <p:sp>
        <p:nvSpPr>
          <p:cNvPr id="3" name="Content Placeholder 2">
            <a:extLst>
              <a:ext uri="{FF2B5EF4-FFF2-40B4-BE49-F238E27FC236}">
                <a16:creationId xmlns:a16="http://schemas.microsoft.com/office/drawing/2014/main" id="{89E29C68-6DCB-2D47-926F-5D9411676618}"/>
              </a:ext>
            </a:extLst>
          </p:cNvPr>
          <p:cNvSpPr>
            <a:spLocks noGrp="1"/>
          </p:cNvSpPr>
          <p:nvPr>
            <p:ph idx="1"/>
          </p:nvPr>
        </p:nvSpPr>
        <p:spPr>
          <a:xfrm>
            <a:off x="365760" y="1224663"/>
            <a:ext cx="11457305" cy="4773507"/>
          </a:xfrm>
        </p:spPr>
        <p:txBody>
          <a:bodyPr/>
          <a:lstStyle/>
          <a:p>
            <a:r>
              <a:rPr lang="en-US" sz="2000" b="1" i="1" dirty="0"/>
              <a:t>Test Driven Development: </a:t>
            </a:r>
            <a:r>
              <a:rPr lang="en-US" sz="2000" dirty="0"/>
              <a:t>A development methodology where functional test are written before the code</a:t>
            </a:r>
          </a:p>
          <a:p>
            <a:pPr lvl="1"/>
            <a:r>
              <a:rPr lang="en-US" sz="1800" dirty="0"/>
              <a:t>Works well with CI as tests are written and committed and are automatically run (failing)</a:t>
            </a:r>
          </a:p>
          <a:p>
            <a:pPr lvl="1"/>
            <a:r>
              <a:rPr lang="en-US" sz="1800" dirty="0"/>
              <a:t>Code that implements the functionality being tested retriggers the tests automatically</a:t>
            </a:r>
          </a:p>
          <a:p>
            <a:r>
              <a:rPr lang="en-US" sz="2000" b="1" i="1" dirty="0"/>
              <a:t>Automated Testing</a:t>
            </a:r>
            <a:r>
              <a:rPr lang="en-US" sz="2000" dirty="0"/>
              <a:t>: Software that automatically performs tests on a regular basis and reliably detects and reports anomalous behaviors/outcomes.</a:t>
            </a:r>
          </a:p>
          <a:p>
            <a:pPr lvl="1"/>
            <a:r>
              <a:rPr lang="en-US" sz="1800" dirty="0"/>
              <a:t>Examples: Auto-test, CTest/CDash, nightly testing, etc.</a:t>
            </a:r>
          </a:p>
          <a:p>
            <a:pPr lvl="1"/>
            <a:r>
              <a:rPr lang="en-US" sz="1800" dirty="0"/>
              <a:t>May live “next to” your development workflow</a:t>
            </a:r>
          </a:p>
          <a:p>
            <a:pPr lvl="1"/>
            <a:r>
              <a:rPr lang="en-US" sz="1800" dirty="0"/>
              <a:t>Potential issues: change attribution, timeliness of results, multiple branches of development</a:t>
            </a:r>
          </a:p>
          <a:p>
            <a:r>
              <a:rPr lang="en-US" sz="2000" b="1" i="1" dirty="0"/>
              <a:t>Continuous Integration (CI)</a:t>
            </a:r>
            <a:r>
              <a:rPr lang="en-US" sz="2000" dirty="0"/>
              <a:t>: automated testing performed at high frequency and fine granularity</a:t>
            </a:r>
          </a:p>
          <a:p>
            <a:pPr lvl="1"/>
            <a:r>
              <a:rPr lang="en-US" sz="1800" dirty="0"/>
              <a:t>Aimed at preventing code changes from breaking key branches of development (e.g. main)</a:t>
            </a:r>
          </a:p>
          <a:p>
            <a:pPr lvl="1"/>
            <a:r>
              <a:rPr lang="en-US" sz="1800" dirty="0"/>
              <a:t>Lives “within” your development workflow</a:t>
            </a:r>
          </a:p>
          <a:p>
            <a:pPr lvl="1"/>
            <a:r>
              <a:rPr lang="en-US" sz="1800" dirty="0"/>
              <a:t>Potential issues: extreme automation, test granularity, coverage, 3</a:t>
            </a:r>
            <a:r>
              <a:rPr lang="en-US" sz="1800" baseline="30000" dirty="0"/>
              <a:t>rd</a:t>
            </a:r>
            <a:r>
              <a:rPr lang="en-US" sz="1800" dirty="0"/>
              <a:t>-party services/resources </a:t>
            </a:r>
          </a:p>
        </p:txBody>
      </p:sp>
    </p:spTree>
    <p:extLst>
      <p:ext uri="{BB962C8B-B14F-4D97-AF65-F5344CB8AC3E}">
        <p14:creationId xmlns:p14="http://schemas.microsoft.com/office/powerpoint/2010/main" val="3295112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Tree>
    <p:extLst>
      <p:ext uri="{BB962C8B-B14F-4D97-AF65-F5344CB8AC3E}">
        <p14:creationId xmlns:p14="http://schemas.microsoft.com/office/powerpoint/2010/main" val="453650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6217-B345-804C-B072-9F0F44AD7EBE}"/>
              </a:ext>
            </a:extLst>
          </p:cNvPr>
          <p:cNvSpPr>
            <a:spLocks noGrp="1"/>
          </p:cNvSpPr>
          <p:nvPr>
            <p:ph type="title"/>
          </p:nvPr>
        </p:nvSpPr>
        <p:spPr/>
        <p:txBody>
          <a:bodyPr/>
          <a:lstStyle/>
          <a:p>
            <a:r>
              <a:rPr lang="en-US" dirty="0"/>
              <a:t>What can make CI difficult</a:t>
            </a:r>
          </a:p>
        </p:txBody>
      </p:sp>
      <p:sp>
        <p:nvSpPr>
          <p:cNvPr id="7" name="Text Placeholder 6">
            <a:extLst>
              <a:ext uri="{FF2B5EF4-FFF2-40B4-BE49-F238E27FC236}">
                <a16:creationId xmlns:a16="http://schemas.microsoft.com/office/drawing/2014/main" id="{D7B1CE6B-30D2-DE49-A4FD-724544360534}"/>
              </a:ext>
            </a:extLst>
          </p:cNvPr>
          <p:cNvSpPr>
            <a:spLocks noGrp="1"/>
          </p:cNvSpPr>
          <p:nvPr>
            <p:ph type="body" idx="1"/>
          </p:nvPr>
        </p:nvSpPr>
        <p:spPr>
          <a:xfrm>
            <a:off x="457200" y="1120140"/>
            <a:ext cx="5588582" cy="525780"/>
          </a:xfrm>
        </p:spPr>
        <p:txBody>
          <a:bodyPr anchor="ctr"/>
          <a:lstStyle/>
          <a:p>
            <a:pPr algn="ctr"/>
            <a:r>
              <a:rPr lang="en-US" dirty="0"/>
              <a:t>Common situations</a:t>
            </a:r>
          </a:p>
        </p:txBody>
      </p:sp>
      <p:sp>
        <p:nvSpPr>
          <p:cNvPr id="3" name="Content Placeholder 2">
            <a:extLst>
              <a:ext uri="{FF2B5EF4-FFF2-40B4-BE49-F238E27FC236}">
                <a16:creationId xmlns:a16="http://schemas.microsoft.com/office/drawing/2014/main" id="{89C18C24-9DD1-7548-9A7F-0F930451BDAA}"/>
              </a:ext>
            </a:extLst>
          </p:cNvPr>
          <p:cNvSpPr>
            <a:spLocks noGrp="1"/>
          </p:cNvSpPr>
          <p:nvPr>
            <p:ph sz="half" idx="2"/>
          </p:nvPr>
        </p:nvSpPr>
        <p:spPr>
          <a:xfrm>
            <a:off x="464746" y="1829570"/>
            <a:ext cx="5588582" cy="4299450"/>
          </a:xfrm>
        </p:spPr>
        <p:txBody>
          <a:bodyPr>
            <a:noAutofit/>
          </a:bodyPr>
          <a:lstStyle/>
          <a:p>
            <a:r>
              <a:rPr lang="en-US" sz="1800" dirty="0"/>
              <a:t>Just getting started</a:t>
            </a:r>
          </a:p>
          <a:p>
            <a:pPr lvl="1"/>
            <a:r>
              <a:rPr lang="en-US" sz="1600" dirty="0"/>
              <a:t>Many technologies/choices; often in the ”cloud”</a:t>
            </a:r>
          </a:p>
          <a:p>
            <a:pPr lvl="1"/>
            <a:r>
              <a:rPr lang="en-US" sz="1600" dirty="0"/>
              <a:t>Solution: start small, simple, build up</a:t>
            </a:r>
          </a:p>
          <a:p>
            <a:r>
              <a:rPr lang="en-US" sz="1800" dirty="0"/>
              <a:t>Developing suitable tests</a:t>
            </a:r>
          </a:p>
          <a:p>
            <a:pPr lvl="1"/>
            <a:r>
              <a:rPr lang="en-US" sz="1600" dirty="0"/>
              <a:t>Many project’s existing tests not suitable for CI</a:t>
            </a:r>
          </a:p>
          <a:p>
            <a:pPr lvl="1"/>
            <a:r>
              <a:rPr lang="en-US" sz="1600" dirty="0"/>
              <a:t>CI testing is a balance of thoroughness and responsiveness</a:t>
            </a:r>
          </a:p>
          <a:p>
            <a:pPr lvl="1"/>
            <a:r>
              <a:rPr lang="en-US" sz="1600" dirty="0"/>
              <a:t>Solution: Simplify/refactor and/or sub-setting test suite</a:t>
            </a:r>
          </a:p>
          <a:p>
            <a:r>
              <a:rPr lang="en-US" sz="1800" dirty="0"/>
              <a:t>Ensuring sufficient coverage</a:t>
            </a:r>
          </a:p>
          <a:p>
            <a:pPr lvl="1"/>
            <a:r>
              <a:rPr lang="en-US" sz="1600" dirty="0"/>
              <a:t>Some changes to code never get tested – CI can provide a false sense of security</a:t>
            </a:r>
          </a:p>
          <a:p>
            <a:pPr lvl="1"/>
            <a:r>
              <a:rPr lang="en-US" sz="1600" dirty="0"/>
              <a:t>Solution: tools to measure it, enforce always increasing</a:t>
            </a:r>
          </a:p>
        </p:txBody>
      </p:sp>
      <p:sp>
        <p:nvSpPr>
          <p:cNvPr id="8" name="Text Placeholder 7">
            <a:extLst>
              <a:ext uri="{FF2B5EF4-FFF2-40B4-BE49-F238E27FC236}">
                <a16:creationId xmlns:a16="http://schemas.microsoft.com/office/drawing/2014/main" id="{8CD7CBDB-13EE-6844-96FE-CEFC1AFB61AF}"/>
              </a:ext>
            </a:extLst>
          </p:cNvPr>
          <p:cNvSpPr>
            <a:spLocks noGrp="1"/>
          </p:cNvSpPr>
          <p:nvPr>
            <p:ph type="body" sz="quarter" idx="3"/>
          </p:nvPr>
        </p:nvSpPr>
        <p:spPr>
          <a:xfrm>
            <a:off x="6208962" y="1120140"/>
            <a:ext cx="5531934" cy="525780"/>
          </a:xfrm>
        </p:spPr>
        <p:txBody>
          <a:bodyPr anchor="ctr"/>
          <a:lstStyle/>
          <a:p>
            <a:pPr algn="ctr"/>
            <a:r>
              <a:rPr lang="en-US" dirty="0"/>
              <a:t>Advanced situations</a:t>
            </a:r>
          </a:p>
        </p:txBody>
      </p:sp>
      <p:sp>
        <p:nvSpPr>
          <p:cNvPr id="9" name="Content Placeholder 8">
            <a:extLst>
              <a:ext uri="{FF2B5EF4-FFF2-40B4-BE49-F238E27FC236}">
                <a16:creationId xmlns:a16="http://schemas.microsoft.com/office/drawing/2014/main" id="{56864CE2-D548-B740-8AD8-6A2A01B029B0}"/>
              </a:ext>
            </a:extLst>
          </p:cNvPr>
          <p:cNvSpPr>
            <a:spLocks noGrp="1"/>
          </p:cNvSpPr>
          <p:nvPr>
            <p:ph sz="quarter" idx="4"/>
          </p:nvPr>
        </p:nvSpPr>
        <p:spPr>
          <a:xfrm>
            <a:off x="6208962" y="1829570"/>
            <a:ext cx="5531934" cy="3908290"/>
          </a:xfrm>
        </p:spPr>
        <p:txBody>
          <a:bodyPr>
            <a:noAutofit/>
          </a:bodyPr>
          <a:lstStyle/>
          <a:p>
            <a:r>
              <a:rPr lang="en-US" sz="1800" dirty="0"/>
              <a:t>Defining failure for </a:t>
            </a:r>
            <a:r>
              <a:rPr lang="en-US" sz="1800" i="1" dirty="0"/>
              <a:t>many</a:t>
            </a:r>
            <a:r>
              <a:rPr lang="en-US" sz="1800" dirty="0"/>
              <a:t> configurations / inconsistent failures</a:t>
            </a:r>
          </a:p>
          <a:p>
            <a:pPr lvl="1"/>
            <a:r>
              <a:rPr lang="en-US" sz="1600" dirty="0"/>
              <a:t>Bit-for-bit (exact) match vs. fuzzy match</a:t>
            </a:r>
          </a:p>
          <a:p>
            <a:pPr lvl="1"/>
            <a:r>
              <a:rPr lang="en-US" sz="1600" dirty="0"/>
              <a:t>Solution: absolute/relative tolerances </a:t>
            </a:r>
            <a:r>
              <a:rPr lang="en-US" sz="1600" dirty="0">
                <a:sym typeface="Wingdings" pitchFamily="2" charset="2"/>
              </a:rPr>
              <a:t></a:t>
            </a:r>
            <a:r>
              <a:rPr lang="en-US" sz="1600" dirty="0"/>
              <a:t> AI/ML</a:t>
            </a:r>
          </a:p>
          <a:p>
            <a:r>
              <a:rPr lang="en-US" sz="1800" dirty="0"/>
              <a:t>Numerous 3</a:t>
            </a:r>
            <a:r>
              <a:rPr lang="en-US" sz="1800" baseline="30000" dirty="0"/>
              <a:t>rd</a:t>
            </a:r>
            <a:r>
              <a:rPr lang="en-US" sz="1800" dirty="0"/>
              <a:t> party libraries (TPLs)</a:t>
            </a:r>
          </a:p>
          <a:p>
            <a:pPr lvl="1"/>
            <a:r>
              <a:rPr lang="en-US" sz="1600" dirty="0"/>
              <a:t>Compiling takes too long</a:t>
            </a:r>
          </a:p>
          <a:p>
            <a:pPr lvl="1"/>
            <a:r>
              <a:rPr lang="en-US" sz="1600" dirty="0"/>
              <a:t>Solution: cache pre-built TPLs, containers</a:t>
            </a:r>
          </a:p>
          <a:p>
            <a:r>
              <a:rPr lang="en-US" sz="1800" dirty="0"/>
              <a:t>Performance testing</a:t>
            </a:r>
          </a:p>
          <a:p>
            <a:pPr lvl="1"/>
            <a:r>
              <a:rPr lang="en-US" sz="1600" dirty="0"/>
              <a:t>Avoid time-, space-, scaling-performance degradation</a:t>
            </a:r>
          </a:p>
          <a:p>
            <a:pPr lvl="1"/>
            <a:r>
              <a:rPr lang="en-US" sz="1600" dirty="0"/>
              <a:t>Solution: Performance instrumentation and </a:t>
            </a:r>
            <a:r>
              <a:rPr lang="en-US" sz="1600" i="1" dirty="0"/>
              <a:t>scheduled</a:t>
            </a:r>
            <a:r>
              <a:rPr lang="en-US" sz="1600" dirty="0"/>
              <a:t> testing </a:t>
            </a:r>
          </a:p>
          <a:p>
            <a:pPr lvl="1"/>
            <a:endParaRPr lang="en-US" dirty="0"/>
          </a:p>
          <a:p>
            <a:endParaRPr lang="en-US" dirty="0"/>
          </a:p>
        </p:txBody>
      </p:sp>
    </p:spTree>
    <p:extLst>
      <p:ext uri="{BB962C8B-B14F-4D97-AF65-F5344CB8AC3E}">
        <p14:creationId xmlns:p14="http://schemas.microsoft.com/office/powerpoint/2010/main" val="313135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882B6-BA74-E744-88B9-1E6F07A61969}"/>
              </a:ext>
            </a:extLst>
          </p:cNvPr>
          <p:cNvSpPr>
            <a:spLocks noGrp="1"/>
          </p:cNvSpPr>
          <p:nvPr>
            <p:ph type="title"/>
          </p:nvPr>
        </p:nvSpPr>
        <p:spPr>
          <a:xfrm>
            <a:off x="365760" y="411480"/>
            <a:ext cx="11372473" cy="574040"/>
          </a:xfrm>
        </p:spPr>
        <p:txBody>
          <a:bodyPr/>
          <a:lstStyle/>
          <a:p>
            <a:r>
              <a:rPr lang="en-US" dirty="0"/>
              <a:t>CI Resources (Where do jobs run?)</a:t>
            </a:r>
          </a:p>
        </p:txBody>
      </p:sp>
      <p:sp>
        <p:nvSpPr>
          <p:cNvPr id="3" name="Content Placeholder 2">
            <a:extLst>
              <a:ext uri="{FF2B5EF4-FFF2-40B4-BE49-F238E27FC236}">
                <a16:creationId xmlns:a16="http://schemas.microsoft.com/office/drawing/2014/main" id="{579C252D-9F99-4B47-BA35-FEF4C710B55B}"/>
              </a:ext>
            </a:extLst>
          </p:cNvPr>
          <p:cNvSpPr>
            <a:spLocks noGrp="1"/>
          </p:cNvSpPr>
          <p:nvPr>
            <p:ph idx="1"/>
          </p:nvPr>
        </p:nvSpPr>
        <p:spPr>
          <a:xfrm>
            <a:off x="365760" y="1211580"/>
            <a:ext cx="11369809" cy="5234940"/>
          </a:xfrm>
        </p:spPr>
        <p:txBody>
          <a:bodyPr/>
          <a:lstStyle/>
          <a:p>
            <a:r>
              <a:rPr lang="en-US" dirty="0"/>
              <a:t>Free Resources </a:t>
            </a:r>
          </a:p>
          <a:p>
            <a:pPr lvl="1"/>
            <a:r>
              <a:rPr lang="en-US" dirty="0"/>
              <a:t>GitHub, </a:t>
            </a:r>
            <a:r>
              <a:rPr lang="en-US" dirty="0" err="1"/>
              <a:t>BitBucket</a:t>
            </a:r>
            <a:r>
              <a:rPr lang="en-US" dirty="0"/>
              <a:t>, GitLab, etc. provide shared runners</a:t>
            </a:r>
          </a:p>
          <a:p>
            <a:pPr lvl="1"/>
            <a:r>
              <a:rPr lang="en-US" dirty="0"/>
              <a:t>AWS, Azure Pipelines have free tiers that can be used</a:t>
            </a:r>
          </a:p>
          <a:p>
            <a:pPr lvl="1"/>
            <a:r>
              <a:rPr lang="en-US" dirty="0"/>
              <a:t>All launch a VM (Linux variants, Windows and OSX)</a:t>
            </a:r>
          </a:p>
          <a:p>
            <a:pPr lvl="2"/>
            <a:r>
              <a:rPr lang="en-US" dirty="0"/>
              <a:t>Constrained in time/size, hardware (e.g. GPU type/count)</a:t>
            </a:r>
          </a:p>
          <a:p>
            <a:pPr lvl="2"/>
            <a:r>
              <a:rPr lang="en-US" dirty="0"/>
              <a:t>Not a complete solution for many HPC/scientific codes,</a:t>
            </a:r>
            <a:br>
              <a:rPr lang="en-US" dirty="0"/>
            </a:br>
            <a:r>
              <a:rPr lang="en-US" dirty="0"/>
              <a:t>but a useful starting point. </a:t>
            </a:r>
          </a:p>
          <a:p>
            <a:pPr>
              <a:spcBef>
                <a:spcPts val="2400"/>
              </a:spcBef>
            </a:pPr>
            <a:r>
              <a:rPr lang="en-US" dirty="0"/>
              <a:t>Site-local Resources</a:t>
            </a:r>
          </a:p>
          <a:p>
            <a:pPr lvl="1"/>
            <a:r>
              <a:rPr lang="en-US" dirty="0"/>
              <a:t>Group, department, institution, computing facility</a:t>
            </a:r>
          </a:p>
          <a:p>
            <a:pPr lvl="1"/>
            <a:r>
              <a:rPr lang="en-US" dirty="0"/>
              <a:t>Examples: CADES @ ORNL, Bamboo @ LLNL, Jenkins @ ANL, Travis+CDash @ NERSC</a:t>
            </a:r>
          </a:p>
          <a:p>
            <a:pPr lvl="1"/>
            <a:r>
              <a:rPr lang="en-US" dirty="0"/>
              <a:t>ECP Program: GitLab-CI @ ANL, LANL, LLNL, NERSC, ORNL, SNL</a:t>
            </a:r>
          </a:p>
          <a:p>
            <a:pPr>
              <a:spcBef>
                <a:spcPts val="2400"/>
              </a:spcBef>
            </a:pPr>
            <a:r>
              <a:rPr lang="en-US" dirty="0"/>
              <a:t>Create your own by setting up resources/services</a:t>
            </a:r>
          </a:p>
        </p:txBody>
      </p:sp>
      <p:pic>
        <p:nvPicPr>
          <p:cNvPr id="4" name="Picture 3">
            <a:extLst>
              <a:ext uri="{FF2B5EF4-FFF2-40B4-BE49-F238E27FC236}">
                <a16:creationId xmlns:a16="http://schemas.microsoft.com/office/drawing/2014/main" id="{C6F0A806-1293-9A40-A864-C1487EB0872B}"/>
              </a:ext>
            </a:extLst>
          </p:cNvPr>
          <p:cNvPicPr>
            <a:picLocks noChangeAspect="1"/>
          </p:cNvPicPr>
          <p:nvPr/>
        </p:nvPicPr>
        <p:blipFill rotWithShape="1">
          <a:blip r:embed="rId2"/>
          <a:srcRect t="14370"/>
          <a:stretch/>
        </p:blipFill>
        <p:spPr>
          <a:xfrm>
            <a:off x="7247690" y="637540"/>
            <a:ext cx="4575375" cy="3322320"/>
          </a:xfrm>
          <a:prstGeom prst="rect">
            <a:avLst/>
          </a:prstGeom>
        </p:spPr>
      </p:pic>
    </p:spTree>
    <p:extLst>
      <p:ext uri="{BB962C8B-B14F-4D97-AF65-F5344CB8AC3E}">
        <p14:creationId xmlns:p14="http://schemas.microsoft.com/office/powerpoint/2010/main" val="734853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ED55ACAD-9399-074D-8200-A5F27EDBE836}"/>
              </a:ext>
            </a:extLst>
          </p:cNvPr>
          <p:cNvPicPr>
            <a:picLocks noChangeAspect="1"/>
          </p:cNvPicPr>
          <p:nvPr/>
        </p:nvPicPr>
        <p:blipFill rotWithShape="1">
          <a:blip r:embed="rId2"/>
          <a:srcRect l="18228" t="15211" r="20122" b="21926"/>
          <a:stretch/>
        </p:blipFill>
        <p:spPr>
          <a:xfrm rot="18542579" flipV="1">
            <a:off x="2070216" y="5147384"/>
            <a:ext cx="2214153" cy="1048843"/>
          </a:xfrm>
          <a:prstGeom prst="rect">
            <a:avLst/>
          </a:prstGeom>
        </p:spPr>
      </p:pic>
      <p:sp>
        <p:nvSpPr>
          <p:cNvPr id="39" name="Rectangle 38">
            <a:extLst>
              <a:ext uri="{FF2B5EF4-FFF2-40B4-BE49-F238E27FC236}">
                <a16:creationId xmlns:a16="http://schemas.microsoft.com/office/drawing/2014/main" id="{EC0F41A9-8043-9F4F-9F1E-278EF91FC2BD}"/>
              </a:ext>
            </a:extLst>
          </p:cNvPr>
          <p:cNvSpPr/>
          <p:nvPr/>
        </p:nvSpPr>
        <p:spPr>
          <a:xfrm>
            <a:off x="7494604" y="5908856"/>
            <a:ext cx="4540236" cy="897571"/>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40" name="Picture 39">
            <a:extLst>
              <a:ext uri="{FF2B5EF4-FFF2-40B4-BE49-F238E27FC236}">
                <a16:creationId xmlns:a16="http://schemas.microsoft.com/office/drawing/2014/main" id="{D387ABD9-12C2-C146-B90F-CD1C49CAF654}"/>
              </a:ext>
            </a:extLst>
          </p:cNvPr>
          <p:cNvPicPr>
            <a:picLocks noChangeAspect="1"/>
          </p:cNvPicPr>
          <p:nvPr/>
        </p:nvPicPr>
        <p:blipFill rotWithShape="1">
          <a:blip r:embed="rId2"/>
          <a:srcRect l="18228" t="15211" r="20122" b="21926"/>
          <a:stretch/>
        </p:blipFill>
        <p:spPr>
          <a:xfrm rot="835124">
            <a:off x="-131904" y="3343621"/>
            <a:ext cx="4215884" cy="1048843"/>
          </a:xfrm>
          <a:prstGeom prst="rect">
            <a:avLst/>
          </a:prstGeom>
        </p:spPr>
      </p:pic>
      <p:sp>
        <p:nvSpPr>
          <p:cNvPr id="6" name="Title 5">
            <a:extLst>
              <a:ext uri="{FF2B5EF4-FFF2-40B4-BE49-F238E27FC236}">
                <a16:creationId xmlns:a16="http://schemas.microsoft.com/office/drawing/2014/main" id="{EADF144D-F4EE-1F47-8E49-A2C22108DF00}"/>
              </a:ext>
            </a:extLst>
          </p:cNvPr>
          <p:cNvSpPr>
            <a:spLocks noGrp="1"/>
          </p:cNvSpPr>
          <p:nvPr>
            <p:ph type="title"/>
          </p:nvPr>
        </p:nvSpPr>
        <p:spPr/>
        <p:txBody>
          <a:bodyPr/>
          <a:lstStyle/>
          <a:p>
            <a:r>
              <a:rPr lang="en-US" dirty="0"/>
              <a:t>Examples…</a:t>
            </a:r>
          </a:p>
        </p:txBody>
      </p:sp>
      <p:grpSp>
        <p:nvGrpSpPr>
          <p:cNvPr id="9" name="Group 8">
            <a:extLst>
              <a:ext uri="{FF2B5EF4-FFF2-40B4-BE49-F238E27FC236}">
                <a16:creationId xmlns:a16="http://schemas.microsoft.com/office/drawing/2014/main" id="{199D2B5C-5544-7D44-A9F8-62D4873A91FD}"/>
              </a:ext>
            </a:extLst>
          </p:cNvPr>
          <p:cNvGrpSpPr/>
          <p:nvPr/>
        </p:nvGrpSpPr>
        <p:grpSpPr>
          <a:xfrm>
            <a:off x="5148669" y="4948396"/>
            <a:ext cx="1612582" cy="1612582"/>
            <a:chOff x="365760" y="4548188"/>
            <a:chExt cx="1612582" cy="1612582"/>
          </a:xfrm>
        </p:grpSpPr>
        <p:pic>
          <p:nvPicPr>
            <p:cNvPr id="7" name="Picture 6">
              <a:extLst>
                <a:ext uri="{FF2B5EF4-FFF2-40B4-BE49-F238E27FC236}">
                  <a16:creationId xmlns:a16="http://schemas.microsoft.com/office/drawing/2014/main" id="{1786ABBE-7F1C-2244-940A-6D5AFEE93A1C}"/>
                </a:ext>
              </a:extLst>
            </p:cNvPr>
            <p:cNvPicPr>
              <a:picLocks noChangeAspect="1"/>
            </p:cNvPicPr>
            <p:nvPr/>
          </p:nvPicPr>
          <p:blipFill>
            <a:blip r:embed="rId3"/>
            <a:stretch>
              <a:fillRect/>
            </a:stretch>
          </p:blipFill>
          <p:spPr>
            <a:xfrm>
              <a:off x="365760" y="4548188"/>
              <a:ext cx="1612582" cy="1612582"/>
            </a:xfrm>
            <a:prstGeom prst="rect">
              <a:avLst/>
            </a:prstGeom>
          </p:spPr>
        </p:pic>
        <p:sp>
          <p:nvSpPr>
            <p:cNvPr id="8" name="TextBox 7">
              <a:extLst>
                <a:ext uri="{FF2B5EF4-FFF2-40B4-BE49-F238E27FC236}">
                  <a16:creationId xmlns:a16="http://schemas.microsoft.com/office/drawing/2014/main" id="{3F1C903B-2E15-AF4F-B217-FE29103C8F2C}"/>
                </a:ext>
              </a:extLst>
            </p:cNvPr>
            <p:cNvSpPr txBox="1"/>
            <p:nvPr/>
          </p:nvSpPr>
          <p:spPr>
            <a:xfrm>
              <a:off x="742076" y="5557528"/>
              <a:ext cx="859949" cy="517065"/>
            </a:xfrm>
            <a:prstGeom prst="rect">
              <a:avLst/>
            </a:prstGeom>
            <a:noFill/>
          </p:spPr>
          <p:txBody>
            <a:bodyPr wrap="square" lIns="118872" tIns="91440" rIns="118872" bIns="91440" rtlCol="0" anchor="ctr" anchorCtr="0">
              <a:spAutoFit/>
            </a:bodyPr>
            <a:lstStyle/>
            <a:p>
              <a:pPr algn="ctr">
                <a:lnSpc>
                  <a:spcPct val="90000"/>
                </a:lnSpc>
              </a:pPr>
              <a:r>
                <a:rPr lang="en-US" sz="2400" dirty="0"/>
                <a:t>You</a:t>
              </a:r>
              <a:endParaRPr lang="en-US" dirty="0"/>
            </a:p>
          </p:txBody>
        </p:sp>
      </p:grpSp>
      <p:grpSp>
        <p:nvGrpSpPr>
          <p:cNvPr id="20" name="Group 19">
            <a:extLst>
              <a:ext uri="{FF2B5EF4-FFF2-40B4-BE49-F238E27FC236}">
                <a16:creationId xmlns:a16="http://schemas.microsoft.com/office/drawing/2014/main" id="{2872C7F1-9576-BF4D-8646-B3394CD2D67F}"/>
              </a:ext>
            </a:extLst>
          </p:cNvPr>
          <p:cNvGrpSpPr/>
          <p:nvPr/>
        </p:nvGrpSpPr>
        <p:grpSpPr>
          <a:xfrm>
            <a:off x="539264" y="3974022"/>
            <a:ext cx="2240444" cy="2245572"/>
            <a:chOff x="553556" y="3095135"/>
            <a:chExt cx="2240444" cy="2245572"/>
          </a:xfrm>
        </p:grpSpPr>
        <p:grpSp>
          <p:nvGrpSpPr>
            <p:cNvPr id="18" name="Group 17">
              <a:extLst>
                <a:ext uri="{FF2B5EF4-FFF2-40B4-BE49-F238E27FC236}">
                  <a16:creationId xmlns:a16="http://schemas.microsoft.com/office/drawing/2014/main" id="{205A912C-A14A-2B47-BD27-6024193E69E5}"/>
                </a:ext>
              </a:extLst>
            </p:cNvPr>
            <p:cNvGrpSpPr/>
            <p:nvPr/>
          </p:nvGrpSpPr>
          <p:grpSpPr>
            <a:xfrm>
              <a:off x="553556" y="3465360"/>
              <a:ext cx="2240444" cy="1875347"/>
              <a:chOff x="2189316" y="2421413"/>
              <a:chExt cx="2240444" cy="1875347"/>
            </a:xfrm>
          </p:grpSpPr>
          <p:pic>
            <p:nvPicPr>
              <p:cNvPr id="16" name="Picture 15">
                <a:extLst>
                  <a:ext uri="{FF2B5EF4-FFF2-40B4-BE49-F238E27FC236}">
                    <a16:creationId xmlns:a16="http://schemas.microsoft.com/office/drawing/2014/main" id="{D27D7FEE-1F81-014B-8250-1E5F253A687D}"/>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17" name="TextBox 16">
                <a:extLst>
                  <a:ext uri="{FF2B5EF4-FFF2-40B4-BE49-F238E27FC236}">
                    <a16:creationId xmlns:a16="http://schemas.microsoft.com/office/drawing/2014/main" id="{78F9B18C-B998-DD48-B749-12852942C0B7}"/>
                  </a:ext>
                </a:extLst>
              </p:cNvPr>
              <p:cNvSpPr txBox="1"/>
              <p:nvPr/>
            </p:nvSpPr>
            <p:spPr>
              <a:xfrm rot="20683208">
                <a:off x="2397760" y="3862795"/>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bitbucket.llnl.gov</a:t>
                </a:r>
              </a:p>
            </p:txBody>
          </p:sp>
        </p:grpSp>
        <p:sp>
          <p:nvSpPr>
            <p:cNvPr id="19" name="Rectangle 18">
              <a:extLst>
                <a:ext uri="{FF2B5EF4-FFF2-40B4-BE49-F238E27FC236}">
                  <a16:creationId xmlns:a16="http://schemas.microsoft.com/office/drawing/2014/main" id="{A829D5D3-2423-0043-B3AE-DC8D5DCFA63C}"/>
                </a:ext>
              </a:extLst>
            </p:cNvPr>
            <p:cNvSpPr/>
            <p:nvPr/>
          </p:nvSpPr>
          <p:spPr>
            <a:xfrm>
              <a:off x="638969" y="3095135"/>
              <a:ext cx="2074533" cy="769441"/>
            </a:xfrm>
            <a:prstGeom prst="rect">
              <a:avLst/>
            </a:prstGeom>
            <a:noFill/>
            <a:scene3d>
              <a:camera prst="orthographicFront">
                <a:rot lat="2998470" lon="1659028" rev="60955"/>
              </a:camera>
              <a:lightRig rig="threePt" dir="t"/>
            </a:scene3d>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LLNL</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grpSp>
        <p:nvGrpSpPr>
          <p:cNvPr id="23" name="Group 22">
            <a:extLst>
              <a:ext uri="{FF2B5EF4-FFF2-40B4-BE49-F238E27FC236}">
                <a16:creationId xmlns:a16="http://schemas.microsoft.com/office/drawing/2014/main" id="{1E34F42D-FCB1-FC46-A514-A32C1742C837}"/>
              </a:ext>
            </a:extLst>
          </p:cNvPr>
          <p:cNvGrpSpPr/>
          <p:nvPr/>
        </p:nvGrpSpPr>
        <p:grpSpPr>
          <a:xfrm>
            <a:off x="434445" y="1207938"/>
            <a:ext cx="2428240" cy="1612582"/>
            <a:chOff x="553556" y="1427912"/>
            <a:chExt cx="2428240" cy="1612582"/>
          </a:xfrm>
        </p:grpSpPr>
        <p:sp>
          <p:nvSpPr>
            <p:cNvPr id="4" name="Cloud 3">
              <a:extLst>
                <a:ext uri="{FF2B5EF4-FFF2-40B4-BE49-F238E27FC236}">
                  <a16:creationId xmlns:a16="http://schemas.microsoft.com/office/drawing/2014/main" id="{9B07F91D-ED96-464D-B738-FEF233FDCDD1}"/>
                </a:ext>
              </a:extLst>
            </p:cNvPr>
            <p:cNvSpPr/>
            <p:nvPr/>
          </p:nvSpPr>
          <p:spPr>
            <a:xfrm>
              <a:off x="553556" y="1427912"/>
              <a:ext cx="2428240" cy="1612582"/>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pPr>
              <a:r>
                <a:rPr lang="en-US" sz="2000" dirty="0">
                  <a:solidFill>
                    <a:schemeClr val="bg1"/>
                  </a:solidFill>
                </a:rPr>
                <a:t>github.com</a:t>
              </a:r>
              <a:endParaRPr lang="en-US" sz="1600" dirty="0">
                <a:solidFill>
                  <a:schemeClr val="bg1"/>
                </a:solidFill>
              </a:endParaRPr>
            </a:p>
          </p:txBody>
        </p:sp>
        <p:pic>
          <p:nvPicPr>
            <p:cNvPr id="22" name="Picture 21">
              <a:extLst>
                <a:ext uri="{FF2B5EF4-FFF2-40B4-BE49-F238E27FC236}">
                  <a16:creationId xmlns:a16="http://schemas.microsoft.com/office/drawing/2014/main" id="{57000EB4-3A38-7444-A655-53F6824B84B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96518" y="2081947"/>
              <a:ext cx="1359434" cy="713703"/>
            </a:xfrm>
            <a:prstGeom prst="rect">
              <a:avLst/>
            </a:prstGeom>
          </p:spPr>
        </p:pic>
      </p:grpSp>
      <p:sp>
        <p:nvSpPr>
          <p:cNvPr id="5" name="Cloud 4">
            <a:extLst>
              <a:ext uri="{FF2B5EF4-FFF2-40B4-BE49-F238E27FC236}">
                <a16:creationId xmlns:a16="http://schemas.microsoft.com/office/drawing/2014/main" id="{FF94D852-131A-0142-B8B0-0452F1A53090}"/>
              </a:ext>
            </a:extLst>
          </p:cNvPr>
          <p:cNvSpPr/>
          <p:nvPr/>
        </p:nvSpPr>
        <p:spPr>
          <a:xfrm>
            <a:off x="7665269" y="411480"/>
            <a:ext cx="2801460" cy="176276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endParaRPr lang="en-US" sz="2000" u="sng" dirty="0">
              <a:solidFill>
                <a:schemeClr val="bg1"/>
              </a:solidFill>
            </a:endParaRPr>
          </a:p>
        </p:txBody>
      </p:sp>
      <p:grpSp>
        <p:nvGrpSpPr>
          <p:cNvPr id="31" name="Group 30">
            <a:extLst>
              <a:ext uri="{FF2B5EF4-FFF2-40B4-BE49-F238E27FC236}">
                <a16:creationId xmlns:a16="http://schemas.microsoft.com/office/drawing/2014/main" id="{7ACB0B7D-50E5-5340-9A0A-BB3352E02D45}"/>
              </a:ext>
            </a:extLst>
          </p:cNvPr>
          <p:cNvGrpSpPr/>
          <p:nvPr/>
        </p:nvGrpSpPr>
        <p:grpSpPr>
          <a:xfrm flipH="1">
            <a:off x="8648631" y="3926344"/>
            <a:ext cx="2801460" cy="2414665"/>
            <a:chOff x="151749" y="2986996"/>
            <a:chExt cx="2801460" cy="2414665"/>
          </a:xfrm>
        </p:grpSpPr>
        <p:grpSp>
          <p:nvGrpSpPr>
            <p:cNvPr id="32" name="Group 31">
              <a:extLst>
                <a:ext uri="{FF2B5EF4-FFF2-40B4-BE49-F238E27FC236}">
                  <a16:creationId xmlns:a16="http://schemas.microsoft.com/office/drawing/2014/main" id="{854A31D5-9525-8F4D-9DAD-9C1976E8AB30}"/>
                </a:ext>
              </a:extLst>
            </p:cNvPr>
            <p:cNvGrpSpPr/>
            <p:nvPr/>
          </p:nvGrpSpPr>
          <p:grpSpPr>
            <a:xfrm>
              <a:off x="553556" y="3465360"/>
              <a:ext cx="2079889" cy="1936301"/>
              <a:chOff x="2189316" y="2421413"/>
              <a:chExt cx="2079889" cy="1936301"/>
            </a:xfrm>
          </p:grpSpPr>
          <p:pic>
            <p:nvPicPr>
              <p:cNvPr id="34" name="Picture 33">
                <a:extLst>
                  <a:ext uri="{FF2B5EF4-FFF2-40B4-BE49-F238E27FC236}">
                    <a16:creationId xmlns:a16="http://schemas.microsoft.com/office/drawing/2014/main" id="{DE631E75-A223-C74D-9453-8563B9D0F090}"/>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35" name="TextBox 34">
                <a:extLst>
                  <a:ext uri="{FF2B5EF4-FFF2-40B4-BE49-F238E27FC236}">
                    <a16:creationId xmlns:a16="http://schemas.microsoft.com/office/drawing/2014/main" id="{CE8FBB40-F728-9649-A238-2430F155D182}"/>
                  </a:ext>
                </a:extLst>
              </p:cNvPr>
              <p:cNvSpPr txBox="1"/>
              <p:nvPr/>
            </p:nvSpPr>
            <p:spPr>
              <a:xfrm rot="20740572">
                <a:off x="2237205" y="3923749"/>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gitlab.nersc.gov</a:t>
                </a:r>
              </a:p>
            </p:txBody>
          </p:sp>
        </p:grpSp>
        <p:sp>
          <p:nvSpPr>
            <p:cNvPr id="33" name="Rectangle 32">
              <a:extLst>
                <a:ext uri="{FF2B5EF4-FFF2-40B4-BE49-F238E27FC236}">
                  <a16:creationId xmlns:a16="http://schemas.microsoft.com/office/drawing/2014/main" id="{060FBE88-07C6-A644-88B9-23421D8928A1}"/>
                </a:ext>
              </a:extLst>
            </p:cNvPr>
            <p:cNvSpPr/>
            <p:nvPr/>
          </p:nvSpPr>
          <p:spPr>
            <a:xfrm flipH="1">
              <a:off x="151749" y="2986996"/>
              <a:ext cx="2801460" cy="923330"/>
            </a:xfrm>
            <a:prstGeom prst="rect">
              <a:avLst/>
            </a:prstGeom>
            <a:noFill/>
            <a:scene3d>
              <a:camera prst="orthographicFront">
                <a:rot lat="3956789" lon="20173801" rev="21594000"/>
              </a:camera>
              <a:lightRig rig="threePt" dir="t"/>
            </a:scene3d>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NERSC</a:t>
              </a:r>
            </a:p>
          </p:txBody>
        </p:sp>
      </p:grpSp>
      <p:sp>
        <p:nvSpPr>
          <p:cNvPr id="37" name="TextBox 36">
            <a:extLst>
              <a:ext uri="{FF2B5EF4-FFF2-40B4-BE49-F238E27FC236}">
                <a16:creationId xmlns:a16="http://schemas.microsoft.com/office/drawing/2014/main" id="{85F51BE9-6D75-D14E-A1D2-47290FC3B6DD}"/>
              </a:ext>
            </a:extLst>
          </p:cNvPr>
          <p:cNvSpPr txBox="1"/>
          <p:nvPr/>
        </p:nvSpPr>
        <p:spPr>
          <a:xfrm>
            <a:off x="2770747" y="2201766"/>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code repository</a:t>
            </a:r>
          </a:p>
        </p:txBody>
      </p:sp>
      <p:sp>
        <p:nvSpPr>
          <p:cNvPr id="38" name="TextBox 37">
            <a:extLst>
              <a:ext uri="{FF2B5EF4-FFF2-40B4-BE49-F238E27FC236}">
                <a16:creationId xmlns:a16="http://schemas.microsoft.com/office/drawing/2014/main" id="{28A7E3F8-B119-9944-82D3-1B7B17B5F9B5}"/>
              </a:ext>
            </a:extLst>
          </p:cNvPr>
          <p:cNvSpPr txBox="1"/>
          <p:nvPr/>
        </p:nvSpPr>
        <p:spPr>
          <a:xfrm>
            <a:off x="7457297"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CI Resources</a:t>
            </a:r>
          </a:p>
        </p:txBody>
      </p:sp>
      <p:sp>
        <p:nvSpPr>
          <p:cNvPr id="13" name="Arc 12">
            <a:extLst>
              <a:ext uri="{FF2B5EF4-FFF2-40B4-BE49-F238E27FC236}">
                <a16:creationId xmlns:a16="http://schemas.microsoft.com/office/drawing/2014/main" id="{508D9E39-67C4-1F40-885A-14A5F5FBE393}"/>
              </a:ext>
            </a:extLst>
          </p:cNvPr>
          <p:cNvSpPr/>
          <p:nvPr/>
        </p:nvSpPr>
        <p:spPr>
          <a:xfrm>
            <a:off x="-673751" y="1909605"/>
            <a:ext cx="6768163" cy="4896822"/>
          </a:xfrm>
          <a:prstGeom prst="arc">
            <a:avLst>
              <a:gd name="adj1" fmla="val 16783515"/>
              <a:gd name="adj2" fmla="val 14616"/>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FAFF16C-8B1C-0F47-AF77-F36D931C0E07}"/>
              </a:ext>
            </a:extLst>
          </p:cNvPr>
          <p:cNvCxnSpPr/>
          <p:nvPr/>
        </p:nvCxnSpPr>
        <p:spPr>
          <a:xfrm flipV="1">
            <a:off x="3177292" y="1731818"/>
            <a:ext cx="5121581" cy="130155"/>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A388D7B-265B-3947-9495-10586AB76A8C}"/>
              </a:ext>
            </a:extLst>
          </p:cNvPr>
          <p:cNvCxnSpPr/>
          <p:nvPr/>
        </p:nvCxnSpPr>
        <p:spPr>
          <a:xfrm flipV="1">
            <a:off x="3115811" y="1425336"/>
            <a:ext cx="5121581" cy="130155"/>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42" name="Arc 41">
            <a:extLst>
              <a:ext uri="{FF2B5EF4-FFF2-40B4-BE49-F238E27FC236}">
                <a16:creationId xmlns:a16="http://schemas.microsoft.com/office/drawing/2014/main" id="{2A9AB693-07B8-A04E-AD61-6B7B70745D46}"/>
              </a:ext>
            </a:extLst>
          </p:cNvPr>
          <p:cNvSpPr/>
          <p:nvPr/>
        </p:nvSpPr>
        <p:spPr>
          <a:xfrm>
            <a:off x="-688750" y="1527554"/>
            <a:ext cx="7196798" cy="5706569"/>
          </a:xfrm>
          <a:prstGeom prst="arc">
            <a:avLst>
              <a:gd name="adj1" fmla="val 16783515"/>
              <a:gd name="adj2" fmla="val 14616"/>
            </a:avLst>
          </a:prstGeom>
          <a:ln w="25400">
            <a:headEnd type="none"/>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a:extLst>
              <a:ext uri="{FF2B5EF4-FFF2-40B4-BE49-F238E27FC236}">
                <a16:creationId xmlns:a16="http://schemas.microsoft.com/office/drawing/2014/main" id="{8EDFD37D-1EA1-3549-AB95-B348A9BD09A6}"/>
              </a:ext>
            </a:extLst>
          </p:cNvPr>
          <p:cNvSpPr/>
          <p:nvPr/>
        </p:nvSpPr>
        <p:spPr>
          <a:xfrm>
            <a:off x="11343949" y="4567396"/>
            <a:ext cx="591639" cy="762000"/>
          </a:xfrm>
          <a:custGeom>
            <a:avLst/>
            <a:gdLst>
              <a:gd name="connsiteX0" fmla="*/ 0 w 591639"/>
              <a:gd name="connsiteY0" fmla="*/ 0 h 762000"/>
              <a:gd name="connsiteX1" fmla="*/ 484909 w 591639"/>
              <a:gd name="connsiteY1" fmla="*/ 138545 h 762000"/>
              <a:gd name="connsiteX2" fmla="*/ 554181 w 591639"/>
              <a:gd name="connsiteY2" fmla="*/ 554181 h 762000"/>
              <a:gd name="connsiteX3" fmla="*/ 13854 w 591639"/>
              <a:gd name="connsiteY3" fmla="*/ 762000 h 762000"/>
            </a:gdLst>
            <a:ahLst/>
            <a:cxnLst>
              <a:cxn ang="0">
                <a:pos x="connsiteX0" y="connsiteY0"/>
              </a:cxn>
              <a:cxn ang="0">
                <a:pos x="connsiteX1" y="connsiteY1"/>
              </a:cxn>
              <a:cxn ang="0">
                <a:pos x="connsiteX2" y="connsiteY2"/>
              </a:cxn>
              <a:cxn ang="0">
                <a:pos x="connsiteX3" y="connsiteY3"/>
              </a:cxn>
            </a:cxnLst>
            <a:rect l="l" t="t" r="r" b="b"/>
            <a:pathLst>
              <a:path w="591639" h="762000">
                <a:moveTo>
                  <a:pt x="0" y="0"/>
                </a:moveTo>
                <a:cubicBezTo>
                  <a:pt x="196273" y="23091"/>
                  <a:pt x="392546" y="46182"/>
                  <a:pt x="484909" y="138545"/>
                </a:cubicBezTo>
                <a:cubicBezTo>
                  <a:pt x="577272" y="230908"/>
                  <a:pt x="632690" y="450272"/>
                  <a:pt x="554181" y="554181"/>
                </a:cubicBezTo>
                <a:cubicBezTo>
                  <a:pt x="475672" y="658090"/>
                  <a:pt x="244763" y="710045"/>
                  <a:pt x="13854" y="762000"/>
                </a:cubicBezTo>
              </a:path>
            </a:pathLst>
          </a:custGeom>
          <a:noFill/>
          <a:ln w="25400">
            <a:solidFill>
              <a:schemeClr val="accent1">
                <a:shade val="95000"/>
                <a:satMod val="105000"/>
              </a:schemeClr>
            </a:solidFill>
            <a:tailEnd type="stealth" w="lg" len="lg"/>
          </a:ln>
          <a:effectLst>
            <a:outerShdw blurRad="44450" dist="27940" dir="5400000" algn="ctr">
              <a:srgbClr val="000000">
                <a:alpha val="32000"/>
              </a:srgbClr>
            </a:outerShdw>
          </a:effectLst>
        </p:spPr>
        <p:txBody>
          <a:bodyPr rtlCol="0" anchor="ctr"/>
          <a:lstStyle/>
          <a:p>
            <a:pPr algn="ctr"/>
            <a:endParaRPr lang="en-US"/>
          </a:p>
        </p:txBody>
      </p:sp>
      <p:cxnSp>
        <p:nvCxnSpPr>
          <p:cNvPr id="25" name="Straight Arrow Connector 24">
            <a:extLst>
              <a:ext uri="{FF2B5EF4-FFF2-40B4-BE49-F238E27FC236}">
                <a16:creationId xmlns:a16="http://schemas.microsoft.com/office/drawing/2014/main" id="{8C7131A9-9A98-AC47-B8AF-E9592397D651}"/>
              </a:ext>
            </a:extLst>
          </p:cNvPr>
          <p:cNvCxnSpPr/>
          <p:nvPr/>
        </p:nvCxnSpPr>
        <p:spPr>
          <a:xfrm flipV="1">
            <a:off x="3173062" y="963212"/>
            <a:ext cx="1032423" cy="973600"/>
          </a:xfrm>
          <a:prstGeom prst="straightConnector1">
            <a:avLst/>
          </a:prstGeom>
          <a:ln w="254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9A17C09-59F3-5E41-93DB-ED3706369652}"/>
              </a:ext>
            </a:extLst>
          </p:cNvPr>
          <p:cNvCxnSpPr/>
          <p:nvPr/>
        </p:nvCxnSpPr>
        <p:spPr>
          <a:xfrm flipV="1">
            <a:off x="3173063" y="581161"/>
            <a:ext cx="1032423" cy="973600"/>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45" name="Cloud 44">
            <a:extLst>
              <a:ext uri="{FF2B5EF4-FFF2-40B4-BE49-F238E27FC236}">
                <a16:creationId xmlns:a16="http://schemas.microsoft.com/office/drawing/2014/main" id="{17EAE5D7-6051-4649-A34E-C07C282391C6}"/>
              </a:ext>
            </a:extLst>
          </p:cNvPr>
          <p:cNvSpPr/>
          <p:nvPr/>
        </p:nvSpPr>
        <p:spPr>
          <a:xfrm>
            <a:off x="4317653" y="-25038"/>
            <a:ext cx="2335429" cy="119357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r>
              <a:rPr lang="en-US" sz="2000" dirty="0" err="1">
                <a:solidFill>
                  <a:schemeClr val="bg1"/>
                </a:solidFill>
              </a:rPr>
              <a:t>codecov.io</a:t>
            </a:r>
            <a:endParaRPr lang="en-US" sz="2000" dirty="0">
              <a:solidFill>
                <a:schemeClr val="bg1"/>
              </a:solidFill>
            </a:endParaRPr>
          </a:p>
        </p:txBody>
      </p:sp>
      <p:pic>
        <p:nvPicPr>
          <p:cNvPr id="48" name="Picture 47">
            <a:extLst>
              <a:ext uri="{FF2B5EF4-FFF2-40B4-BE49-F238E27FC236}">
                <a16:creationId xmlns:a16="http://schemas.microsoft.com/office/drawing/2014/main" id="{C2DE1634-13A6-6D4F-9F05-C887668B044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89682" y="550057"/>
            <a:ext cx="470605" cy="457532"/>
          </a:xfrm>
          <a:prstGeom prst="rect">
            <a:avLst/>
          </a:prstGeom>
        </p:spPr>
      </p:pic>
      <p:cxnSp>
        <p:nvCxnSpPr>
          <p:cNvPr id="49" name="Straight Arrow Connector 48">
            <a:extLst>
              <a:ext uri="{FF2B5EF4-FFF2-40B4-BE49-F238E27FC236}">
                <a16:creationId xmlns:a16="http://schemas.microsoft.com/office/drawing/2014/main" id="{8B0DB8B3-5868-3148-B273-B06A17AA555F}"/>
              </a:ext>
            </a:extLst>
          </p:cNvPr>
          <p:cNvCxnSpPr>
            <a:cxnSpLocks/>
          </p:cNvCxnSpPr>
          <p:nvPr/>
        </p:nvCxnSpPr>
        <p:spPr>
          <a:xfrm>
            <a:off x="7264075" y="5711447"/>
            <a:ext cx="1268509" cy="0"/>
          </a:xfrm>
          <a:prstGeom prst="straightConnector1">
            <a:avLst/>
          </a:prstGeom>
          <a:ln w="254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A9FBA09-2B49-444C-980E-D6F0610B7BF8}"/>
              </a:ext>
            </a:extLst>
          </p:cNvPr>
          <p:cNvCxnSpPr>
            <a:cxnSpLocks/>
          </p:cNvCxnSpPr>
          <p:nvPr/>
        </p:nvCxnSpPr>
        <p:spPr>
          <a:xfrm>
            <a:off x="7264076" y="5329396"/>
            <a:ext cx="1287923" cy="0"/>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descr="Logo&#10;&#10;Description automatically generated">
            <a:extLst>
              <a:ext uri="{FF2B5EF4-FFF2-40B4-BE49-F238E27FC236}">
                <a16:creationId xmlns:a16="http://schemas.microsoft.com/office/drawing/2014/main" id="{08EF9A80-4084-554A-83A6-816E99F932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0164" y="944122"/>
            <a:ext cx="1370220" cy="822132"/>
          </a:xfrm>
          <a:prstGeom prst="rect">
            <a:avLst/>
          </a:prstGeom>
        </p:spPr>
      </p:pic>
    </p:spTree>
    <p:extLst>
      <p:ext uri="{BB962C8B-B14F-4D97-AF65-F5344CB8AC3E}">
        <p14:creationId xmlns:p14="http://schemas.microsoft.com/office/powerpoint/2010/main" val="2338566141"/>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purl.org/dc/dcmitype/"/>
    <ds:schemaRef ds:uri="http://schemas.microsoft.com/office/2006/documentManagement/types"/>
    <ds:schemaRef ds:uri="http://schemas.microsoft.com/office/2006/metadata/properties"/>
    <ds:schemaRef ds:uri="http://www.w3.org/XML/1998/namespace"/>
    <ds:schemaRef ds:uri="http://purl.org/dc/elements/1.1/"/>
    <ds:schemaRef ds:uri="http://schemas.microsoft.com/office/infopath/2007/PartnerControl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8436</TotalTime>
  <Words>1648</Words>
  <Application>Microsoft Macintosh PowerPoint</Application>
  <PresentationFormat>Custom</PresentationFormat>
  <Paragraphs>171</Paragraphs>
  <Slides>20</Slides>
  <Notes>8</Notes>
  <HiddenSlides>4</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Arial Black</vt:lpstr>
      <vt:lpstr>Calibri</vt:lpstr>
      <vt:lpstr>Presentations (Wide Screen)</vt:lpstr>
      <vt:lpstr>Continuous Integration</vt:lpstr>
      <vt:lpstr>License, Citation and Acknowledgements</vt:lpstr>
      <vt:lpstr>What is Continuous Integration (CI)</vt:lpstr>
      <vt:lpstr>CI Components</vt:lpstr>
      <vt:lpstr>Test Driven Development vs. Automated Testing vs. CI</vt:lpstr>
      <vt:lpstr>Examples…</vt:lpstr>
      <vt:lpstr>What can make CI difficult</vt:lpstr>
      <vt:lpstr>CI Resources (Where do jobs run?)</vt:lpstr>
      <vt:lpstr>Examples…</vt:lpstr>
      <vt:lpstr>Getting started with CI</vt:lpstr>
      <vt:lpstr>Getting started with CI: </vt:lpstr>
      <vt:lpstr>Getting started with GitHub Actions: </vt:lpstr>
      <vt:lpstr>github.com</vt:lpstr>
      <vt:lpstr>GitHub Actions – results of workflow test runs</vt:lpstr>
      <vt:lpstr>GitHub Pull Request Status Indicators</vt:lpstr>
      <vt:lpstr>GitHub Actions – Key Elements of Defining Tests</vt:lpstr>
      <vt:lpstr>GitHub Actions – Key Elements of Defining Tests</vt:lpstr>
      <vt:lpstr>GitHub Actions – Key Elements of Defining Tests</vt:lpstr>
      <vt:lpstr>Going Further with CI</vt:lpstr>
      <vt:lpstr>Summary</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Microsoft Office User</cp:lastModifiedBy>
  <cp:revision>246</cp:revision>
  <cp:lastPrinted>2017-11-02T18:35:01Z</cp:lastPrinted>
  <dcterms:created xsi:type="dcterms:W3CDTF">2018-11-06T17:28:56Z</dcterms:created>
  <dcterms:modified xsi:type="dcterms:W3CDTF">2022-05-18T23:08:11Z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